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fntdata" ContentType="application/x-fontdata"/>
  <Default Extension="emf" ContentType="image/x-emf"/>
  <Default Extension="jpg" ContentType="image/jpeg"/>
  <Default Extension="png" ContentType="image/png"/>
  <Default Extension="rels" ContentType="application/vnd.openxmlformats-package.relationships+xml"/>
  <Override PartName="/ppt/slides/slide22.xml" ContentType="application/vnd.openxmlformats-officedocument.presentationml.slide+xml"/>
  <Override PartName="/customXml/itemProps3.xml" ContentType="application/vnd.openxmlformats-officedocument.customXmlProperties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"/>
  </p:notesMasterIdLst>
  <p:sldIdLst>
    <p:sldId id="256" r:id="rId3"/>
    <p:sldId id="2217" r:id="rId4"/>
    <p:sldId id="259" r:id="rId5"/>
    <p:sldId id="2218" r:id="rId6"/>
    <p:sldId id="2277" r:id="rId7"/>
    <p:sldId id="326" r:id="rId8"/>
    <p:sldId id="2901" r:id="rId9"/>
    <p:sldId id="2900" r:id="rId10"/>
    <p:sldId id="2902" r:id="rId11"/>
    <p:sldId id="2885" r:id="rId12"/>
    <p:sldId id="2872" r:id="rId13"/>
    <p:sldId id="2875" r:id="rId14"/>
    <p:sldId id="2897" r:id="rId15"/>
    <p:sldId id="2176" r:id="rId16"/>
    <p:sldId id="296" r:id="rId17"/>
    <p:sldId id="2887" r:id="rId18"/>
    <p:sldId id="2888" r:id="rId19"/>
    <p:sldId id="2907" r:id="rId20"/>
    <p:sldId id="2890" r:id="rId21"/>
    <p:sldId id="2219" r:id="rId22"/>
    <p:sldId id="2883" r:id="rId23"/>
    <p:sldId id="3138" r:id="rId24"/>
  </p:sldIdLst>
  <p:sldSz cx="18288000" cy="10287000" type="custom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00"/>
    <a:srgbClr val="D30039"/>
    <a:srgbClr val="9CA5AC"/>
    <a:srgbClr val="007C27"/>
    <a:srgbClr val="222A2D"/>
    <a:srgbClr val="A0A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2917C2-3918-4C74-8C05-EAB7DAB49A56}">
  <a:tblStyle styleId="{B22917C2-3918-4C74-8C05-EAB7DAB49A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5D413-AE9C-40D1-9804-14F36C793B1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7EC287C2-6DB9-47EF-A3BD-4E881353EC52}">
      <dgm:prSet phldrT="[Text]" custT="1"/>
      <dgm:spPr/>
      <dgm:t>
        <a:bodyPr/>
        <a:lstStyle/>
        <a:p>
          <a:r>
            <a:rPr lang="en-US" sz="23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Department of Small Business Development</a:t>
          </a:r>
        </a:p>
        <a:p>
          <a:r>
            <a:rPr lang="en-US" sz="23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[DSBD]</a:t>
          </a:r>
          <a:endParaRPr lang="en-ZA" sz="2300" b="1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E44B68A-F778-4858-91A5-5D4CFFB01FA8}" type="parTrans" cxnId="{3B3E8B35-DE12-4D4D-95D3-53ECE25BFE51}">
      <dgm:prSet/>
      <dgm:spPr/>
      <dgm:t>
        <a:bodyPr/>
        <a:lstStyle/>
        <a:p>
          <a:endParaRPr lang="en-ZA" sz="1600">
            <a:latin typeface="Gill Sans MT Pro Medium" panose="020B0502020104020203"/>
          </a:endParaRPr>
        </a:p>
      </dgm:t>
    </dgm:pt>
    <dgm:pt modelId="{A7E504F0-3468-4C13-8363-C92EBAB930FD}" type="sibTrans" cxnId="{3B3E8B35-DE12-4D4D-95D3-53ECE25BFE51}">
      <dgm:prSet/>
      <dgm:spPr/>
      <dgm:t>
        <a:bodyPr/>
        <a:lstStyle/>
        <a:p>
          <a:endParaRPr lang="en-ZA" sz="1600">
            <a:latin typeface="Gill Sans MT Pro Medium" panose="020B0502020104020203"/>
          </a:endParaRPr>
        </a:p>
      </dgm:t>
    </dgm:pt>
    <dgm:pt modelId="{E24FFC7A-7AE8-4475-BDEC-456ABD979DB0}">
      <dgm:prSet phldrT="[Text]" custT="1"/>
      <dgm:spPr/>
      <dgm:t>
        <a:bodyPr/>
        <a:lstStyle/>
        <a:p>
          <a:r>
            <a:rPr lang="en-US" sz="23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Small Enterprise Finance Agency</a:t>
          </a:r>
        </a:p>
        <a:p>
          <a:r>
            <a:rPr lang="en-US" sz="23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[sefa]</a:t>
          </a:r>
        </a:p>
        <a:p>
          <a:r>
            <a:rPr lang="en-US" sz="2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Development Finance</a:t>
          </a:r>
          <a:endParaRPr lang="en-ZA" sz="23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anose="020B0604020202020204" pitchFamily="34" charset="0"/>
          </a:endParaRPr>
        </a:p>
      </dgm:t>
    </dgm:pt>
    <dgm:pt modelId="{40617B6A-836A-4B85-B4B6-97DD2C645162}" type="parTrans" cxnId="{7BB5D511-438D-4D3E-9C2D-26DDAC745957}">
      <dgm:prSet/>
      <dgm:spPr/>
      <dgm:t>
        <a:bodyPr/>
        <a:lstStyle/>
        <a:p>
          <a:endParaRPr lang="en-ZA" sz="1600">
            <a:latin typeface="Gill Sans MT Pro Medium" panose="020B0502020104020203"/>
          </a:endParaRPr>
        </a:p>
      </dgm:t>
    </dgm:pt>
    <dgm:pt modelId="{8AC9C4B3-9F0E-453C-ABD5-2A2A4BB23E65}" type="sibTrans" cxnId="{7BB5D511-438D-4D3E-9C2D-26DDAC745957}">
      <dgm:prSet/>
      <dgm:spPr/>
      <dgm:t>
        <a:bodyPr/>
        <a:lstStyle/>
        <a:p>
          <a:endParaRPr lang="en-ZA" sz="1600">
            <a:latin typeface="Gill Sans MT Pro Medium" panose="020B0502020104020203"/>
          </a:endParaRPr>
        </a:p>
      </dgm:t>
    </dgm:pt>
    <dgm:pt modelId="{CE8E7670-3067-4F30-9855-079F9330BC0E}">
      <dgm:prSet phldrT="[Text]" custT="1"/>
      <dgm:spPr/>
      <dgm:t>
        <a:bodyPr/>
        <a:lstStyle/>
        <a:p>
          <a:r>
            <a:rPr lang="en-US" sz="23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Small Enterprise Development Agency</a:t>
          </a:r>
        </a:p>
        <a:p>
          <a:r>
            <a:rPr lang="en-US" sz="2300" dirty="0">
              <a:latin typeface="+mj-lt"/>
              <a:cs typeface="Arial" panose="020B0604020202020204" pitchFamily="34" charset="0"/>
            </a:rPr>
            <a:t>[Seda]</a:t>
          </a:r>
        </a:p>
        <a:p>
          <a:r>
            <a:rPr lang="en-US" sz="2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Business Development Support Services</a:t>
          </a:r>
          <a:endParaRPr lang="en-ZA" sz="23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anose="020B0604020202020204" pitchFamily="34" charset="0"/>
          </a:endParaRPr>
        </a:p>
      </dgm:t>
    </dgm:pt>
    <dgm:pt modelId="{0E33F2D4-76F4-4982-879E-5E40F2FDE655}" type="parTrans" cxnId="{5A96B75C-B921-4FFA-8ADD-4AE235ED4208}">
      <dgm:prSet/>
      <dgm:spPr/>
      <dgm:t>
        <a:bodyPr/>
        <a:lstStyle/>
        <a:p>
          <a:endParaRPr lang="en-ZA" sz="1600">
            <a:latin typeface="Gill Sans MT Pro Medium" panose="020B0502020104020203"/>
          </a:endParaRPr>
        </a:p>
      </dgm:t>
    </dgm:pt>
    <dgm:pt modelId="{DFBB1105-CC3D-4D65-8B2F-497E22A952BF}" type="sibTrans" cxnId="{5A96B75C-B921-4FFA-8ADD-4AE235ED4208}">
      <dgm:prSet/>
      <dgm:spPr/>
      <dgm:t>
        <a:bodyPr/>
        <a:lstStyle/>
        <a:p>
          <a:endParaRPr lang="en-ZA" sz="1600">
            <a:latin typeface="Gill Sans MT Pro Medium" panose="020B0502020104020203"/>
          </a:endParaRPr>
        </a:p>
      </dgm:t>
    </dgm:pt>
    <dgm:pt modelId="{36DD5A11-DECF-45A5-AA71-F04F686E6A98}" type="pres">
      <dgm:prSet presAssocID="{1B45D413-AE9C-40D1-9804-14F36C793B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953D61-616F-435D-8D1C-991FC5CC6F27}" type="pres">
      <dgm:prSet presAssocID="{7EC287C2-6DB9-47EF-A3BD-4E881353EC52}" presName="hierRoot1" presStyleCnt="0"/>
      <dgm:spPr/>
    </dgm:pt>
    <dgm:pt modelId="{090AC348-45F1-45EF-A8EF-9DCAD930A2D4}" type="pres">
      <dgm:prSet presAssocID="{7EC287C2-6DB9-47EF-A3BD-4E881353EC52}" presName="composite" presStyleCnt="0"/>
      <dgm:spPr/>
    </dgm:pt>
    <dgm:pt modelId="{30042309-A61C-4D8C-B6C2-1E4E7A2B74D1}" type="pres">
      <dgm:prSet presAssocID="{7EC287C2-6DB9-47EF-A3BD-4E881353EC52}" presName="background" presStyleLbl="node0" presStyleIdx="0" presStyleCnt="1"/>
      <dgm:spPr>
        <a:solidFill>
          <a:srgbClr val="EF7100"/>
        </a:solidFill>
      </dgm:spPr>
    </dgm:pt>
    <dgm:pt modelId="{5C07F4E4-5E4D-4028-96E3-E00C65EC74D2}" type="pres">
      <dgm:prSet presAssocID="{7EC287C2-6DB9-47EF-A3BD-4E881353EC52}" presName="text" presStyleLbl="fgAcc0" presStyleIdx="0" presStyleCnt="1" custScaleX="201831">
        <dgm:presLayoutVars>
          <dgm:chPref val="3"/>
        </dgm:presLayoutVars>
      </dgm:prSet>
      <dgm:spPr/>
    </dgm:pt>
    <dgm:pt modelId="{868C6213-8B00-4316-83A2-4D13771AC552}" type="pres">
      <dgm:prSet presAssocID="{7EC287C2-6DB9-47EF-A3BD-4E881353EC52}" presName="hierChild2" presStyleCnt="0"/>
      <dgm:spPr/>
    </dgm:pt>
    <dgm:pt modelId="{6A738966-AB30-4B2D-A8D1-FCC9CFB3D2EE}" type="pres">
      <dgm:prSet presAssocID="{40617B6A-836A-4B85-B4B6-97DD2C645162}" presName="Name10" presStyleLbl="parChTrans1D2" presStyleIdx="0" presStyleCnt="2"/>
      <dgm:spPr/>
    </dgm:pt>
    <dgm:pt modelId="{B8C2F88B-FB2E-43DC-B9AA-511E04C5F833}" type="pres">
      <dgm:prSet presAssocID="{E24FFC7A-7AE8-4475-BDEC-456ABD979DB0}" presName="hierRoot2" presStyleCnt="0"/>
      <dgm:spPr/>
    </dgm:pt>
    <dgm:pt modelId="{3BEAD017-B121-4D15-A17E-DCC2951757CE}" type="pres">
      <dgm:prSet presAssocID="{E24FFC7A-7AE8-4475-BDEC-456ABD979DB0}" presName="composite2" presStyleCnt="0"/>
      <dgm:spPr/>
    </dgm:pt>
    <dgm:pt modelId="{6157B078-1431-48EF-AAE6-9720DAFB8723}" type="pres">
      <dgm:prSet presAssocID="{E24FFC7A-7AE8-4475-BDEC-456ABD979DB0}" presName="background2" presStyleLbl="node2" presStyleIdx="0" presStyleCnt="2"/>
      <dgm:spPr>
        <a:solidFill>
          <a:srgbClr val="EF7100"/>
        </a:solidFill>
      </dgm:spPr>
    </dgm:pt>
    <dgm:pt modelId="{AFDFBA46-E13F-49BF-A058-24084158E8F8}" type="pres">
      <dgm:prSet presAssocID="{E24FFC7A-7AE8-4475-BDEC-456ABD979DB0}" presName="text2" presStyleLbl="fgAcc2" presStyleIdx="0" presStyleCnt="2" custScaleX="172142">
        <dgm:presLayoutVars>
          <dgm:chPref val="3"/>
        </dgm:presLayoutVars>
      </dgm:prSet>
      <dgm:spPr/>
    </dgm:pt>
    <dgm:pt modelId="{468DC496-ED69-4163-A22D-10ECA64F30E5}" type="pres">
      <dgm:prSet presAssocID="{E24FFC7A-7AE8-4475-BDEC-456ABD979DB0}" presName="hierChild3" presStyleCnt="0"/>
      <dgm:spPr/>
    </dgm:pt>
    <dgm:pt modelId="{E90D4B00-9139-4651-A0F8-7EBAEF732D96}" type="pres">
      <dgm:prSet presAssocID="{0E33F2D4-76F4-4982-879E-5E40F2FDE655}" presName="Name10" presStyleLbl="parChTrans1D2" presStyleIdx="1" presStyleCnt="2"/>
      <dgm:spPr/>
    </dgm:pt>
    <dgm:pt modelId="{07CCB70F-0E64-467E-948D-9CF251F60C35}" type="pres">
      <dgm:prSet presAssocID="{CE8E7670-3067-4F30-9855-079F9330BC0E}" presName="hierRoot2" presStyleCnt="0"/>
      <dgm:spPr/>
    </dgm:pt>
    <dgm:pt modelId="{2FE9A305-F483-412A-BDD7-2BB592943A97}" type="pres">
      <dgm:prSet presAssocID="{CE8E7670-3067-4F30-9855-079F9330BC0E}" presName="composite2" presStyleCnt="0"/>
      <dgm:spPr/>
    </dgm:pt>
    <dgm:pt modelId="{F2BDDA53-A164-49A4-B538-69B22E09B1F2}" type="pres">
      <dgm:prSet presAssocID="{CE8E7670-3067-4F30-9855-079F9330BC0E}" presName="background2" presStyleLbl="node2" presStyleIdx="1" presStyleCnt="2"/>
      <dgm:spPr>
        <a:solidFill>
          <a:srgbClr val="EF7100"/>
        </a:solidFill>
      </dgm:spPr>
    </dgm:pt>
    <dgm:pt modelId="{F437A538-65EB-4282-94DA-1038D74C113E}" type="pres">
      <dgm:prSet presAssocID="{CE8E7670-3067-4F30-9855-079F9330BC0E}" presName="text2" presStyleLbl="fgAcc2" presStyleIdx="1" presStyleCnt="2" custScaleX="172142">
        <dgm:presLayoutVars>
          <dgm:chPref val="3"/>
        </dgm:presLayoutVars>
      </dgm:prSet>
      <dgm:spPr/>
    </dgm:pt>
    <dgm:pt modelId="{C731D9D2-FE51-464D-983C-C8E0A042ECFF}" type="pres">
      <dgm:prSet presAssocID="{CE8E7670-3067-4F30-9855-079F9330BC0E}" presName="hierChild3" presStyleCnt="0"/>
      <dgm:spPr/>
    </dgm:pt>
  </dgm:ptLst>
  <dgm:cxnLst>
    <dgm:cxn modelId="{C2751700-39D3-45CE-8812-D9F2BB2E57A9}" type="presOf" srcId="{E24FFC7A-7AE8-4475-BDEC-456ABD979DB0}" destId="{AFDFBA46-E13F-49BF-A058-24084158E8F8}" srcOrd="0" destOrd="0" presId="urn:microsoft.com/office/officeart/2005/8/layout/hierarchy1"/>
    <dgm:cxn modelId="{7BB5D511-438D-4D3E-9C2D-26DDAC745957}" srcId="{7EC287C2-6DB9-47EF-A3BD-4E881353EC52}" destId="{E24FFC7A-7AE8-4475-BDEC-456ABD979DB0}" srcOrd="0" destOrd="0" parTransId="{40617B6A-836A-4B85-B4B6-97DD2C645162}" sibTransId="{8AC9C4B3-9F0E-453C-ABD5-2A2A4BB23E65}"/>
    <dgm:cxn modelId="{3B3E8B35-DE12-4D4D-95D3-53ECE25BFE51}" srcId="{1B45D413-AE9C-40D1-9804-14F36C793B10}" destId="{7EC287C2-6DB9-47EF-A3BD-4E881353EC52}" srcOrd="0" destOrd="0" parTransId="{8E44B68A-F778-4858-91A5-5D4CFFB01FA8}" sibTransId="{A7E504F0-3468-4C13-8363-C92EBAB930FD}"/>
    <dgm:cxn modelId="{5A96B75C-B921-4FFA-8ADD-4AE235ED4208}" srcId="{7EC287C2-6DB9-47EF-A3BD-4E881353EC52}" destId="{CE8E7670-3067-4F30-9855-079F9330BC0E}" srcOrd="1" destOrd="0" parTransId="{0E33F2D4-76F4-4982-879E-5E40F2FDE655}" sibTransId="{DFBB1105-CC3D-4D65-8B2F-497E22A952BF}"/>
    <dgm:cxn modelId="{60214263-BD77-43A8-9AA0-8E2ABF4ECBC7}" type="presOf" srcId="{CE8E7670-3067-4F30-9855-079F9330BC0E}" destId="{F437A538-65EB-4282-94DA-1038D74C113E}" srcOrd="0" destOrd="0" presId="urn:microsoft.com/office/officeart/2005/8/layout/hierarchy1"/>
    <dgm:cxn modelId="{C3E63879-DBFF-4874-82BF-8AABF781991D}" type="presOf" srcId="{1B45D413-AE9C-40D1-9804-14F36C793B10}" destId="{36DD5A11-DECF-45A5-AA71-F04F686E6A98}" srcOrd="0" destOrd="0" presId="urn:microsoft.com/office/officeart/2005/8/layout/hierarchy1"/>
    <dgm:cxn modelId="{115823A0-BC45-4B91-8041-2231489908E1}" type="presOf" srcId="{7EC287C2-6DB9-47EF-A3BD-4E881353EC52}" destId="{5C07F4E4-5E4D-4028-96E3-E00C65EC74D2}" srcOrd="0" destOrd="0" presId="urn:microsoft.com/office/officeart/2005/8/layout/hierarchy1"/>
    <dgm:cxn modelId="{FBB81FE1-4D2F-4F53-9844-4319DA10044B}" type="presOf" srcId="{0E33F2D4-76F4-4982-879E-5E40F2FDE655}" destId="{E90D4B00-9139-4651-A0F8-7EBAEF732D96}" srcOrd="0" destOrd="0" presId="urn:microsoft.com/office/officeart/2005/8/layout/hierarchy1"/>
    <dgm:cxn modelId="{7DD291EE-263E-4860-B5A5-D6B17E1BE088}" type="presOf" srcId="{40617B6A-836A-4B85-B4B6-97DD2C645162}" destId="{6A738966-AB30-4B2D-A8D1-FCC9CFB3D2EE}" srcOrd="0" destOrd="0" presId="urn:microsoft.com/office/officeart/2005/8/layout/hierarchy1"/>
    <dgm:cxn modelId="{A84FB6B2-5C42-4C04-86DD-1DA2D007F9AA}" type="presParOf" srcId="{36DD5A11-DECF-45A5-AA71-F04F686E6A98}" destId="{32953D61-616F-435D-8D1C-991FC5CC6F27}" srcOrd="0" destOrd="0" presId="urn:microsoft.com/office/officeart/2005/8/layout/hierarchy1"/>
    <dgm:cxn modelId="{58B58DF0-B135-4BFF-9ABA-30A95914624F}" type="presParOf" srcId="{32953D61-616F-435D-8D1C-991FC5CC6F27}" destId="{090AC348-45F1-45EF-A8EF-9DCAD930A2D4}" srcOrd="0" destOrd="0" presId="urn:microsoft.com/office/officeart/2005/8/layout/hierarchy1"/>
    <dgm:cxn modelId="{0F3E92E9-92E9-428A-B3BF-45B724586A4C}" type="presParOf" srcId="{090AC348-45F1-45EF-A8EF-9DCAD930A2D4}" destId="{30042309-A61C-4D8C-B6C2-1E4E7A2B74D1}" srcOrd="0" destOrd="0" presId="urn:microsoft.com/office/officeart/2005/8/layout/hierarchy1"/>
    <dgm:cxn modelId="{0A54005C-00EF-4122-A894-4D696A062BCA}" type="presParOf" srcId="{090AC348-45F1-45EF-A8EF-9DCAD930A2D4}" destId="{5C07F4E4-5E4D-4028-96E3-E00C65EC74D2}" srcOrd="1" destOrd="0" presId="urn:microsoft.com/office/officeart/2005/8/layout/hierarchy1"/>
    <dgm:cxn modelId="{057B87E4-E170-44C0-BB9C-9381190F02AE}" type="presParOf" srcId="{32953D61-616F-435D-8D1C-991FC5CC6F27}" destId="{868C6213-8B00-4316-83A2-4D13771AC552}" srcOrd="1" destOrd="0" presId="urn:microsoft.com/office/officeart/2005/8/layout/hierarchy1"/>
    <dgm:cxn modelId="{77D5800D-6217-45D4-9BD6-4DEEEB71A6A4}" type="presParOf" srcId="{868C6213-8B00-4316-83A2-4D13771AC552}" destId="{6A738966-AB30-4B2D-A8D1-FCC9CFB3D2EE}" srcOrd="0" destOrd="0" presId="urn:microsoft.com/office/officeart/2005/8/layout/hierarchy1"/>
    <dgm:cxn modelId="{ABED2947-1B0C-4A99-AD18-72B84046841B}" type="presParOf" srcId="{868C6213-8B00-4316-83A2-4D13771AC552}" destId="{B8C2F88B-FB2E-43DC-B9AA-511E04C5F833}" srcOrd="1" destOrd="0" presId="urn:microsoft.com/office/officeart/2005/8/layout/hierarchy1"/>
    <dgm:cxn modelId="{36AD97B1-E25C-4415-945F-E3EEB0855B8A}" type="presParOf" srcId="{B8C2F88B-FB2E-43DC-B9AA-511E04C5F833}" destId="{3BEAD017-B121-4D15-A17E-DCC2951757CE}" srcOrd="0" destOrd="0" presId="urn:microsoft.com/office/officeart/2005/8/layout/hierarchy1"/>
    <dgm:cxn modelId="{61270EC6-855C-4C11-A04D-8A24CFC74CEF}" type="presParOf" srcId="{3BEAD017-B121-4D15-A17E-DCC2951757CE}" destId="{6157B078-1431-48EF-AAE6-9720DAFB8723}" srcOrd="0" destOrd="0" presId="urn:microsoft.com/office/officeart/2005/8/layout/hierarchy1"/>
    <dgm:cxn modelId="{BF0FA1A9-D40F-4DD0-B114-20F6BB68C4ED}" type="presParOf" srcId="{3BEAD017-B121-4D15-A17E-DCC2951757CE}" destId="{AFDFBA46-E13F-49BF-A058-24084158E8F8}" srcOrd="1" destOrd="0" presId="urn:microsoft.com/office/officeart/2005/8/layout/hierarchy1"/>
    <dgm:cxn modelId="{658B4C51-DCD8-4C28-8A27-F509D17EFD21}" type="presParOf" srcId="{B8C2F88B-FB2E-43DC-B9AA-511E04C5F833}" destId="{468DC496-ED69-4163-A22D-10ECA64F30E5}" srcOrd="1" destOrd="0" presId="urn:microsoft.com/office/officeart/2005/8/layout/hierarchy1"/>
    <dgm:cxn modelId="{28CEB762-38E0-4927-A2B8-D3AEB0FCA46B}" type="presParOf" srcId="{868C6213-8B00-4316-83A2-4D13771AC552}" destId="{E90D4B00-9139-4651-A0F8-7EBAEF732D96}" srcOrd="2" destOrd="0" presId="urn:microsoft.com/office/officeart/2005/8/layout/hierarchy1"/>
    <dgm:cxn modelId="{73F6EDEE-3C56-4CB2-AA1E-6B362FC9B449}" type="presParOf" srcId="{868C6213-8B00-4316-83A2-4D13771AC552}" destId="{07CCB70F-0E64-467E-948D-9CF251F60C35}" srcOrd="3" destOrd="0" presId="urn:microsoft.com/office/officeart/2005/8/layout/hierarchy1"/>
    <dgm:cxn modelId="{31343263-9C50-4CEC-B3A5-E4FCB5364245}" type="presParOf" srcId="{07CCB70F-0E64-467E-948D-9CF251F60C35}" destId="{2FE9A305-F483-412A-BDD7-2BB592943A97}" srcOrd="0" destOrd="0" presId="urn:microsoft.com/office/officeart/2005/8/layout/hierarchy1"/>
    <dgm:cxn modelId="{82A5F241-EA7A-447E-8AFE-8B8E7A16899B}" type="presParOf" srcId="{2FE9A305-F483-412A-BDD7-2BB592943A97}" destId="{F2BDDA53-A164-49A4-B538-69B22E09B1F2}" srcOrd="0" destOrd="0" presId="urn:microsoft.com/office/officeart/2005/8/layout/hierarchy1"/>
    <dgm:cxn modelId="{083DC961-6F10-4460-988D-D02F3E59BA3D}" type="presParOf" srcId="{2FE9A305-F483-412A-BDD7-2BB592943A97}" destId="{F437A538-65EB-4282-94DA-1038D74C113E}" srcOrd="1" destOrd="0" presId="urn:microsoft.com/office/officeart/2005/8/layout/hierarchy1"/>
    <dgm:cxn modelId="{9D3C0F9D-3713-4426-B9BE-DDF53BFB99AB}" type="presParOf" srcId="{07CCB70F-0E64-467E-948D-9CF251F60C35}" destId="{C731D9D2-FE51-464D-983C-C8E0A042ECFF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D4B00-9139-4651-A0F8-7EBAEF732D96}">
      <dsp:nvSpPr>
        <dsp:cNvPr id="0" name=""/>
        <dsp:cNvSpPr/>
      </dsp:nvSpPr>
      <dsp:spPr>
        <a:xfrm>
          <a:off x="6698857" y="2833134"/>
          <a:ext cx="3548815" cy="106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49"/>
              </a:lnTo>
              <a:lnTo>
                <a:pt x="3548815" y="723749"/>
              </a:lnTo>
              <a:lnTo>
                <a:pt x="3548815" y="10620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38966-AB30-4B2D-A8D1-FCC9CFB3D2EE}">
      <dsp:nvSpPr>
        <dsp:cNvPr id="0" name=""/>
        <dsp:cNvSpPr/>
      </dsp:nvSpPr>
      <dsp:spPr>
        <a:xfrm>
          <a:off x="3150042" y="2833134"/>
          <a:ext cx="3548815" cy="1062040"/>
        </a:xfrm>
        <a:custGeom>
          <a:avLst/>
          <a:gdLst/>
          <a:ahLst/>
          <a:cxnLst/>
          <a:rect l="0" t="0" r="0" b="0"/>
          <a:pathLst>
            <a:path>
              <a:moveTo>
                <a:pt x="3548815" y="0"/>
              </a:moveTo>
              <a:lnTo>
                <a:pt x="3548815" y="723749"/>
              </a:lnTo>
              <a:lnTo>
                <a:pt x="0" y="723749"/>
              </a:lnTo>
              <a:lnTo>
                <a:pt x="0" y="10620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42309-A61C-4D8C-B6C2-1E4E7A2B74D1}">
      <dsp:nvSpPr>
        <dsp:cNvPr id="0" name=""/>
        <dsp:cNvSpPr/>
      </dsp:nvSpPr>
      <dsp:spPr>
        <a:xfrm>
          <a:off x="3013709" y="514293"/>
          <a:ext cx="7370296" cy="2318840"/>
        </a:xfrm>
        <a:prstGeom prst="roundRect">
          <a:avLst>
            <a:gd name="adj" fmla="val 10000"/>
          </a:avLst>
        </a:prstGeom>
        <a:solidFill>
          <a:srgbClr val="EF71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7F4E4-5E4D-4028-96E3-E00C65EC74D2}">
      <dsp:nvSpPr>
        <dsp:cNvPr id="0" name=""/>
        <dsp:cNvSpPr/>
      </dsp:nvSpPr>
      <dsp:spPr>
        <a:xfrm>
          <a:off x="3419456" y="899752"/>
          <a:ext cx="7370296" cy="231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Department of Small Business Development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[DSBD]</a:t>
          </a:r>
          <a:endParaRPr lang="en-ZA" sz="2300" b="1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3487373" y="967669"/>
        <a:ext cx="7234462" cy="2183006"/>
      </dsp:txXfrm>
    </dsp:sp>
    <dsp:sp modelId="{6157B078-1431-48EF-AAE6-9720DAFB8723}">
      <dsp:nvSpPr>
        <dsp:cNvPr id="0" name=""/>
        <dsp:cNvSpPr/>
      </dsp:nvSpPr>
      <dsp:spPr>
        <a:xfrm>
          <a:off x="6973" y="3895174"/>
          <a:ext cx="6286138" cy="2318840"/>
        </a:xfrm>
        <a:prstGeom prst="roundRect">
          <a:avLst>
            <a:gd name="adj" fmla="val 10000"/>
          </a:avLst>
        </a:prstGeom>
        <a:solidFill>
          <a:srgbClr val="EF71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FBA46-E13F-49BF-A058-24084158E8F8}">
      <dsp:nvSpPr>
        <dsp:cNvPr id="0" name=""/>
        <dsp:cNvSpPr/>
      </dsp:nvSpPr>
      <dsp:spPr>
        <a:xfrm>
          <a:off x="412719" y="4280633"/>
          <a:ext cx="6286138" cy="231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Small Enterprise Finance Agency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[sefa]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Development Finance</a:t>
          </a:r>
          <a:endParaRPr lang="en-ZA" sz="23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anose="020B0604020202020204" pitchFamily="34" charset="0"/>
          </a:endParaRPr>
        </a:p>
      </dsp:txBody>
      <dsp:txXfrm>
        <a:off x="480636" y="4348550"/>
        <a:ext cx="6150304" cy="2183006"/>
      </dsp:txXfrm>
    </dsp:sp>
    <dsp:sp modelId="{F2BDDA53-A164-49A4-B538-69B22E09B1F2}">
      <dsp:nvSpPr>
        <dsp:cNvPr id="0" name=""/>
        <dsp:cNvSpPr/>
      </dsp:nvSpPr>
      <dsp:spPr>
        <a:xfrm>
          <a:off x="7104604" y="3895174"/>
          <a:ext cx="6286138" cy="2318840"/>
        </a:xfrm>
        <a:prstGeom prst="roundRect">
          <a:avLst>
            <a:gd name="adj" fmla="val 10000"/>
          </a:avLst>
        </a:prstGeom>
        <a:solidFill>
          <a:srgbClr val="EF71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7A538-65EB-4282-94DA-1038D74C113E}">
      <dsp:nvSpPr>
        <dsp:cNvPr id="0" name=""/>
        <dsp:cNvSpPr/>
      </dsp:nvSpPr>
      <dsp:spPr>
        <a:xfrm>
          <a:off x="7510350" y="4280633"/>
          <a:ext cx="6286138" cy="231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Small Enterprise Development Agency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+mj-lt"/>
              <a:cs typeface="Arial" panose="020B0604020202020204" pitchFamily="34" charset="0"/>
            </a:rPr>
            <a:t>[Seda]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Business Development Support Services</a:t>
          </a:r>
          <a:endParaRPr lang="en-ZA" sz="23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anose="020B0604020202020204" pitchFamily="34" charset="0"/>
          </a:endParaRPr>
        </a:p>
      </dsp:txBody>
      <dsp:txXfrm>
        <a:off x="7578267" y="4348550"/>
        <a:ext cx="6150304" cy="218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EditPoints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/>
        </p:txBody>
      </p:sp>
      <p:sp>
        <p:nvSpPr>
          <p:cNvPr id="4" name="Google Shape;4;n"/>
          <p:cNvSpPr>
            <a:spLocks noGrp="1" noEditPoints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 noEditPoints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" name="Google Shape;6;n"/>
          <p:cNvSpPr>
            <a:spLocks noGrp="1" noEditPoint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457200" marR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>
            <a:pPr lvl="0"/>
          </a:p>
        </p:txBody>
      </p:sp>
      <p:sp>
        <p:nvSpPr>
          <p:cNvPr id="7" name="Google Shape;7;n"/>
          <p:cNvSpPr>
            <a:spLocks noGrp="1" noEditPoints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/>
        </p:txBody>
      </p:sp>
      <p:sp>
        <p:nvSpPr>
          <p:cNvPr id="8" name="Google Shape;8;n"/>
          <p:cNvSpPr>
            <a:spLocks noGrp="1" noEditPoints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Autofit/>
          </a:bodyPr>
          <a:lstStyle/>
          <a:p>
            <a:pPr marL="0" marR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 sldNum="0" hdr="0" ftr="0"/>
  <p:notesStyle>
    <a:lvl1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99" name="Google Shape;99;p1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itchFamily="34" charset="0" panose="020F0502020204030204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EditPoint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3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EditPoint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3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1">
            <a:alphaModFix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3184800" y="-815700"/>
            <a:ext cx="11918400" cy="11918400"/>
          </a:xfrm>
          <a:prstGeom prst="ellipse">
            <a:avLst/>
          </a:prstGeom>
          <a:solidFill>
            <a:srgbClr val="000000">
              <a:alpha val="26274"/>
            </a:srgbClr>
          </a:solidFill>
          <a:ln>
            <a:noFill/>
          </a:ln>
        </p:spPr>
        <p:txBody>
          <a:bodyPr spcFirstLastPara="1" wrap="square" lIns="182850" tIns="182850" rIns="182850" bIns="182850" anchor="ctr">
            <a:noAutofit/>
          </a:bodyPr>
          <a:lstStyle/>
          <a:p>
            <a: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itchFamily="34" charset="0" panose="020F0502020204030204"/>
              <a:buNone/>
            </a:pPr>
            <a:endParaRPr sz="3600" b="0" i="0" u="none" strike="noStrike" cap="none">
              <a:solidFill>
                <a:schemeClr val="dk1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grpSp>
        <p:nvGrpSpPr>
          <p:cNvPr id="18" name="Google Shape;18;p14"/>
          <p:cNvGrpSpPr/>
          <p:nvPr/>
        </p:nvGrpSpPr>
        <p:grpSpPr>
          <a:xfrm>
            <a:off x="1002422" y="351747"/>
            <a:ext cx="4902702" cy="4902702"/>
            <a:chOff x="6680825" y="2549350"/>
            <a:chExt cx="1539600" cy="1539600"/>
          </a:xfrm>
        </p:grpSpPr>
        <p:sp>
          <p:nvSpPr>
            <p:cNvPr id="19" name="Google Shape;19;p1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 pitchFamily="34" charset="0" panose="020F050202020403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 pitchFamily="34" charset="0" panose="020F050202020403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27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 pitchFamily="34" charset="0" panose="020F050202020403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endParaRPr>
            </a:p>
          </p:txBody>
        </p:sp>
      </p:grpSp>
      <p:grpSp>
        <p:nvGrpSpPr>
          <p:cNvPr id="22" name="Google Shape;22;p14"/>
          <p:cNvGrpSpPr/>
          <p:nvPr/>
        </p:nvGrpSpPr>
        <p:grpSpPr>
          <a:xfrm>
            <a:off x="12855338" y="5005266"/>
            <a:ext cx="4649400" cy="4649400"/>
            <a:chOff x="-474900" y="321200"/>
            <a:chExt cx="2324700" cy="2324700"/>
          </a:xfrm>
        </p:grpSpPr>
        <p:sp>
          <p:nvSpPr>
            <p:cNvPr id="23" name="Google Shape;23;p1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 pitchFamily="34" charset="0" panose="020F050202020403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 pitchFamily="34" charset="0" panose="020F050202020403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 pitchFamily="34" charset="0" panose="020F050202020403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 pitchFamily="34" charset="0" panose="020F050202020403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endParaRPr>
            </a:p>
          </p:txBody>
        </p:sp>
      </p:grpSp>
      <p:sp>
        <p:nvSpPr>
          <p:cNvPr id="27" name="Google Shape;27;p14"/>
          <p:cNvSpPr>
            <a:spLocks noGrp="1" noEditPoints="1"/>
          </p:cNvSpPr>
          <p:nvPr>
            <p:ph type="ctrTitle"/>
          </p:nvPr>
        </p:nvSpPr>
        <p:spPr>
          <a:xfrm>
            <a:off x="4423200" y="3983700"/>
            <a:ext cx="9441600" cy="2319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 pitchFamily="34" charset="0" panose="020F0502020204030204"/>
              <a:buNone/>
              <a:defRPr sz="10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1D0D7A7-D662-4E4C-96E3-AC01691CFCC0}" type="datetimeFigureOut">
              <a:rPr lang="en-US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9099827-6182-446C-8E04-A7649C4484D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30" name="Google Shape;30;p15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31" name="Google Shape;31;p15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Google Shape;34;p16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35" name="Google Shape;35;p16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36" name="Google Shape;36;p16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37" name="Google Shape;37;p16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itchFamily="34" charset="0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Google Shape;46;p18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marL="45720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8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48" name="Google Shape;48;p18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49" name="Google Shape;49;p18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itchFamily="34" charset="0" panose="020F0502020204030204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" name="Google Shape;59;p20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marL="45720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20"/>
          <p:cNvSpPr>
            <a:spLocks noGrp="1" noEditPoints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20"/>
          <p:cNvSpPr>
            <a:spLocks noGrp="1" noEditPoints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marL="45720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20"/>
          <p:cNvSpPr>
            <a:spLocks noGrp="1" noEditPoints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0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64" name="Google Shape;64;p20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65" name="Google Shape;65;p20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" name="Google Shape;68;p21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69" name="Google Shape;69;p21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70" name="Google Shape;70;p21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itchFamily="34" charset="0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" name="Google Shape;80;p23"/>
          <p:cNvSpPr>
            <a:spLocks noGrp="1" noEditPoints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81" name="Google Shape;81;p23"/>
          <p:cNvSpPr>
            <a:spLocks noGrp="1" noEditPoints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Google Shape;82;p23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83" name="Google Shape;83;p23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84" name="Google Shape;84;p23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" name="Google Shape;87;p24"/>
          <p:cNvSpPr>
            <a:spLocks noGrp="1" noEditPoints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24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89" name="Google Shape;89;p24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90" name="Google Shape;90;p24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>
            <a:spLocks noGrp="1" noEditPoints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" name="Google Shape;93;p25"/>
          <p:cNvSpPr>
            <a:spLocks noGrp="1" noEditPoints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Google Shape;94;p25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95" name="Google Shape;95;p25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ZA"/>
          </a:p>
        </p:txBody>
      </p:sp>
      <p:sp>
        <p:nvSpPr>
          <p:cNvPr id="96" name="Google Shape;96;p25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marR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itchFamily="34" charset="0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marR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itchFamily="34" charset="0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itchFamily="34" charset="0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itchFamily="34" charset="0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itchFamily="34" charset="0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itchFamily="34" charset="0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itchFamily="34" charset="0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itchFamily="34" charset="0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itchFamily="34" charset="0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>
            <a:pPr lvl="0"/>
          </a:p>
        </p:txBody>
      </p:sp>
      <p:sp>
        <p:nvSpPr>
          <p:cNvPr id="12" name="Google Shape;12;p13"/>
          <p:cNvSpPr>
            <a:spLocks noGrp="1" noEditPoint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>
            <a:endParaRPr lang="en-ZA"/>
          </a:p>
        </p:txBody>
      </p:sp>
      <p:sp>
        <p:nvSpPr>
          <p:cNvPr id="13" name="Google Shape;13;p13"/>
          <p:cNvSpPr>
            <a:spLocks noGrp="1" noEditPoint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R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>
            <a:endParaRPr lang="en-ZA"/>
          </a:p>
        </p:txBody>
      </p:sp>
      <p:sp>
        <p:nvSpPr>
          <p:cNvPr id="14" name="Google Shape;14;p13"/>
          <p:cNvSpPr>
            <a:spLocks noGrp="1" noEditPoint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  <a:sym typeface="Calibri" pitchFamily="34" charset="0" panose="020F0502020204030204"/>
              </a:defRPr>
            </a:lvl9pPr>
          </a:lstStyle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oogle Shape;15;p13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16461944" y="9307234"/>
            <a:ext cx="1525624" cy="8104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sldNum="0" hdr="0" ftr="0"/>
  <p:txStyles>
    <p:titleStyle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titleStyle>
    <p:bodyStyle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diagramDrawing" Target="../diagrams/drawing1.xml"/><Relationship Id="rId6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efa.org.za/" TargetMode="External"/><Relationship Id="rId2" Type="http://schemas.openxmlformats.org/officeDocument/2006/relationships/hyperlink" Target="mailto:helpline@sefa.org.za" TargetMode="External"/><Relationship Id="rId3" Type="http://schemas.openxmlformats.org/officeDocument/2006/relationships/hyperlink" Target="mailto:complaints@sefa.org.za" TargetMode="External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93180" y="5846456"/>
            <a:ext cx="8466666" cy="3857115"/>
          </a:xfrm>
          <a:prstGeom prst="rect">
            <a:avLst/>
          </a:prstGeom>
          <a:solidFill>
            <a:srgbClr val="9CA5AC"/>
          </a:solidFill>
          <a:ln>
            <a:noFill/>
          </a:ln>
          <a:effectLst/>
        </p:spPr>
        <p:txBody>
          <a:bodyPr vert="horz" wrap="square" lIns="36576" tIns="36576" rIns="36576" bIns="36576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 panose="020B0604020202020204"/>
            </a:endParaRPr>
          </a:p>
        </p:txBody>
      </p:sp>
      <p:sp>
        <p:nvSpPr>
          <p:cNvPr id="21" name="Google Shape;103;p1"/>
          <p:cNvSpPr/>
          <p:nvPr/>
        </p:nvSpPr>
        <p:spPr>
          <a:xfrm>
            <a:off x="5080018" y="5830185"/>
            <a:ext cx="7857050" cy="45719"/>
          </a:xfrm>
          <a:prstGeom prst="rect">
            <a:avLst/>
          </a:prstGeom>
          <a:solidFill>
            <a:srgbClr val="EF7100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07468" y="5990219"/>
          <a:ext cx="8466666" cy="2582296"/>
        </p:xfrm>
        <a:graphic>
          <a:graphicData uri="http://schemas.openxmlformats.org/drawingml/2006/table">
            <a:tbl>
              <a:tblPr firstRow="1" firstCol="1" bandRow="1">
                <a:tableStyleId>{B22917C2-3918-4C74-8C05-EAB7DAB49A56}</a:tableStyleId>
              </a:tblPr>
              <a:tblGrid>
                <a:gridCol w="8466666"/>
              </a:tblGrid>
              <a:tr h="2582296">
                <a:tc>
                  <a:txBody>
                    <a:bodyPr lIns="59892" tIns="8318" rIns="59892" bIns="8318" anchor="ctr"/>
                    <a:lstStyle/>
                    <a:p>
                      <a:endParaRPr lang="en-ZA" sz="20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" pitchFamily="34" charset="0" panose="020B0604020202020204"/>
                        <a:cs typeface="Arial" pitchFamily="34" charset="0" panose="020B0604020202020204"/>
                        <a:sym typeface="Arial" pitchFamily="34" charset="0" panose="020B0604020202020204"/>
                      </a:endParaRPr>
                    </a:p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 panose="020F0502020204030204"/>
                        </a:rPr>
                        <a:t>Small Enterprise Finance Agency (</a:t>
                      </a:r>
                      <a:r>
                        <a:rPr lang="en-ZA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 panose="020F0502020204030204"/>
                        </a:rPr>
                        <a:t>sefa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 panose="020F0502020204030204"/>
                        </a:rPr>
                        <a:t>) </a:t>
                      </a:r>
                    </a:p>
                    <a:p>
                      <a:pPr algn="ctr"/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 panose="020F0502020204030204"/>
                        </a:rPr>
                        <a:t>SMME IN ICT SUMMIT &amp; EXPO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</a:endParaRPr>
                    </a:p>
                    <a:p>
                      <a:pPr algn="ctr"/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</a:endParaRPr>
                    </a:p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 panose="020F0502020204030204"/>
                        </a:rPr>
                        <a:t>27 June 2024</a:t>
                      </a:r>
                    </a:p>
                    <a:p>
                      <a:pPr algn="ctr"/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</a:endParaRPr>
                    </a:p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 panose="020F0502020204030204"/>
                        </a:rPr>
                        <a:t>Presented by – Don Mashele</a:t>
                      </a:r>
                    </a:p>
                  </a:txBody>
                  <a:tcPr marL="59892" marR="59892" marT="8318" marB="8318" anchor="ctr"/>
                </a:tc>
              </a:tr>
            </a:tbl>
          </a:graphicData>
        </a:graphic>
      </p:graphicFrame>
    </p:spTree>
  </p:cSld>
  <p:clrMapOvr>
    <a:masterClrMapping/>
  </p:clrMapOvr>
  <p:transition spd="slow" advTm="532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15;p2"/>
          <p:cNvGrpSpPr/>
          <p:nvPr/>
        </p:nvGrpSpPr>
        <p:grpSpPr>
          <a:xfrm>
            <a:off x="0" y="-35399"/>
            <a:ext cx="9262533" cy="10322395"/>
            <a:chOff x="0" y="0"/>
            <a:chExt cx="19330988" cy="2757487"/>
          </a:xfrm>
        </p:grpSpPr>
        <p:sp>
          <p:nvSpPr>
            <p:cNvPr id="12" name="Google Shape;116;p2"/>
            <p:cNvSpPr/>
            <p:nvPr/>
          </p:nvSpPr>
          <p:spPr>
            <a:xfrm>
              <a:off x="0" y="0"/>
              <a:ext cx="19330988" cy="2757487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defTabSz="914445"/>
              <a:endParaRPr>
                <a:ea typeface="+mn-ea"/>
              </a:endParaRPr>
            </a:p>
          </p:txBody>
        </p:sp>
        <p:sp>
          <p:nvSpPr>
            <p:cNvPr id="13" name="Google Shape;117;p2"/>
            <p:cNvSpPr txBox="1"/>
            <p:nvPr/>
          </p:nvSpPr>
          <p:spPr>
            <a:xfrm>
              <a:off x="1893095" y="1741290"/>
              <a:ext cx="9358312" cy="900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>
              <a:spAutoFit/>
            </a:bodyPr>
            <a:lstStyle/>
            <a:p>
              <a:pPr defTabSz="914445">
                <a:lnSpc>
                  <a:spcPct val="139955"/>
                </a:lnSpc>
              </a:pPr>
              <a:endParaRPr sz="225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14888" y="1231899"/>
            <a:ext cx="8308445" cy="7823201"/>
            <a:chOff x="11374782" y="1599371"/>
            <a:chExt cx="6699789" cy="6723335"/>
          </a:xfrm>
        </p:grpSpPr>
        <p:sp>
          <p:nvSpPr>
            <p:cNvPr id="7" name="Google Shape;101;p1"/>
            <p:cNvSpPr/>
            <p:nvPr/>
          </p:nvSpPr>
          <p:spPr>
            <a:xfrm>
              <a:off x="11656837" y="1599371"/>
              <a:ext cx="6417734" cy="6723335"/>
            </a:xfrm>
            <a:prstGeom prst="flowChartConnector">
              <a:avLst/>
            </a:prstGeom>
            <a:solidFill>
              <a:schemeClr val="lt1">
                <a:alpha val="98000"/>
              </a:schemeClr>
            </a:solidFill>
            <a:ln w="25400" cap="flat" cmpd="sng">
              <a:solidFill>
                <a:srgbClr val="EF7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8" name="Google Shape;134;p3"/>
            <p:cNvSpPr txBox="1"/>
            <p:nvPr/>
          </p:nvSpPr>
          <p:spPr>
            <a:xfrm>
              <a:off x="11374782" y="4603931"/>
              <a:ext cx="6521002" cy="1058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EF7100"/>
                  </a:solidFill>
                  <a:effectLst/>
                  <a:uLnTx/>
                  <a:uFillTx/>
                  <a:latin typeface="Arial" pitchFamily="34" charset="0" panose="020B0604020202020204"/>
                  <a:ea typeface="Arial" pitchFamily="34" charset="0" panose="020B0604020202020204"/>
                  <a:cs typeface="Arial" pitchFamily="34" charset="0" panose="020B0604020202020204"/>
                  <a:sym typeface="Arial" pitchFamily="34" charset="0" panose="020B0604020202020204"/>
                </a:rPr>
                <a:t>DIRECT LENDING </a:t>
              </a:r>
              <a:r>
                <a:rPr lang="en-US" sz="4000" dirty="0">
                  <a:solidFill>
                    <a:srgbClr val="EF7100"/>
                  </a:solidFill>
                </a:rPr>
                <a:t>PROGRAMMES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3;p9"/>
          <p:cNvSpPr/>
          <p:nvPr/>
        </p:nvSpPr>
        <p:spPr>
          <a:xfrm>
            <a:off x="12032" y="-276845"/>
            <a:ext cx="18275968" cy="2068116"/>
          </a:xfrm>
          <a:prstGeom prst="rect">
            <a:avLst/>
          </a:prstGeom>
          <a:solidFill>
            <a:srgbClr val="EF7100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8" name="Title 1"/>
          <p:cNvSpPr>
            <a:spLocks noGrp="1" noEditPoints="1"/>
          </p:cNvSpPr>
          <p:nvPr>
            <p:ph type="title"/>
          </p:nvPr>
        </p:nvSpPr>
        <p:spPr>
          <a:xfrm>
            <a:off x="823710" y="-4992"/>
            <a:ext cx="17220450" cy="1325563"/>
          </a:xfrm>
        </p:spPr>
        <p:txBody>
          <a:bodyPr vert="horz"/>
          <a:lstStyle/>
          <a:p>
            <a:pPr algn="r"/>
            <a:r>
              <a:rPr lang="en-US" sz="4000" b="1" dirty="0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Township and Rural Entrepreneurship Programme (TREP</a:t>
            </a:r>
            <a:r>
              <a:rPr lang="en-US" sz="2800" dirty="0">
                <a:latin typeface="Poppins" pitchFamily="2" charset="0" panose="02000000000000000000"/>
                <a:ea typeface="+mn-ea"/>
                <a:cs typeface="Poppins" pitchFamily="2" charset="0" panose="02000000000000000000"/>
              </a:rPr>
              <a:t>) </a:t>
            </a:r>
            <a:endParaRPr lang="en-ZA" sz="2800" dirty="0">
              <a:latin typeface="Poppins" pitchFamily="2" charset="0" panose="02000000000000000000"/>
              <a:ea typeface="+mn-ea"/>
              <a:cs typeface="Poppins" pitchFamily="2" charset="0" panose="02000000000000000000"/>
            </a:endParaRPr>
          </a:p>
        </p:txBody>
      </p:sp>
      <p:sp>
        <p:nvSpPr>
          <p:cNvPr id="9" name="Content Placeholder 2"/>
          <p:cNvSpPr>
            <a:spLocks noGrp="1" noEditPoints="1"/>
          </p:cNvSpPr>
          <p:nvPr>
            <p:ph idx="1"/>
          </p:nvPr>
        </p:nvSpPr>
        <p:spPr>
          <a:xfrm>
            <a:off x="0" y="2785200"/>
            <a:ext cx="9555388" cy="289863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Cost of production inputs, e.g., material, equipment, machinery, tools, etc.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Working capital including salaries, rent, etc.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Assistance with compliance and technical skills improvement, e.g., labelling, industry standards, and quality, etc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Business and financial management training, including productivity management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Courier New" pitchFamily="49" charset="0" panose="02070309020205020404"/>
              <a:buChar char="o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Facilitated market access</a:t>
            </a:r>
          </a:p>
          <a:p>
            <a:pPr marL="457200" lvl="1" indent="0">
              <a:lnSpc>
                <a:spcPct val="150000"/>
              </a:lnSpc>
              <a:spcAft>
                <a:spcPts val="1200"/>
              </a:spcAft>
              <a:buNone/>
            </a:pPr>
            <a:endParaRPr lang="en-ZA" sz="1600" dirty="0">
              <a:solidFill>
                <a:schemeClr val="tx1"/>
              </a:solidFill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sz="1600" dirty="0">
              <a:solidFill>
                <a:schemeClr val="tx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30192" y="1987249"/>
            <a:ext cx="4680480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1800" b="1" dirty="0">
                <a:solidFill>
                  <a:schemeClr val="bg1"/>
                </a:solidFill>
                <a:ea typeface="Calibri" pitchFamily="34" charset="0" panose="020F0502020204030204"/>
                <a:cs typeface="Arial" pitchFamily="34" charset="0" panose="020B0604020202020204"/>
              </a:rPr>
              <a:t> </a:t>
            </a:r>
            <a:r>
              <a:rPr lang="en-ZA" sz="2000" b="1" dirty="0">
                <a:solidFill>
                  <a:schemeClr val="bg1"/>
                </a:solidFill>
                <a:ea typeface="Calibri" pitchFamily="34" charset="0" panose="020F0502020204030204"/>
                <a:cs typeface="Arial" pitchFamily="34" charset="0" panose="020B0604020202020204"/>
              </a:rPr>
              <a:t>What does the scheme cover</a:t>
            </a:r>
            <a:r>
              <a:rPr lang="en-ZA" sz="2000" dirty="0">
                <a:solidFill>
                  <a:schemeClr val="bg1"/>
                </a:solidFill>
                <a:ea typeface="Calibri" pitchFamily="34" charset="0" panose="020F0502020204030204"/>
                <a:cs typeface="Arial" pitchFamily="34" charset="0" panose="020B0604020202020204"/>
              </a:rPr>
              <a:t>:</a:t>
            </a:r>
          </a:p>
          <a:p>
            <a:endParaRPr lang="en-ZA" u="sng" dirty="0"/>
          </a:p>
        </p:txBody>
      </p:sp>
      <p:sp>
        <p:nvSpPr>
          <p:cNvPr id="11" name="Oval 10"/>
          <p:cNvSpPr/>
          <p:nvPr/>
        </p:nvSpPr>
        <p:spPr>
          <a:xfrm>
            <a:off x="677352" y="6357178"/>
            <a:ext cx="855406" cy="718586"/>
          </a:xfrm>
          <a:prstGeom prst="ellipse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1529982" y="6473487"/>
            <a:ext cx="362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Financial Support:</a:t>
            </a:r>
            <a:endParaRPr lang="en-ZA" sz="2000" dirty="0">
              <a:latin typeface="+mn-lt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endParaRPr lang="en-US" sz="2000" dirty="0">
              <a:latin typeface="+mn-lt"/>
            </a:endParaRPr>
          </a:p>
        </p:txBody>
      </p:sp>
      <p:grpSp>
        <p:nvGrpSpPr>
          <p:cNvPr id="13" name="Google Shape;13993;p77"/>
          <p:cNvGrpSpPr/>
          <p:nvPr/>
        </p:nvGrpSpPr>
        <p:grpSpPr>
          <a:xfrm>
            <a:off x="852752" y="6454046"/>
            <a:ext cx="468420" cy="464723"/>
            <a:chOff x="2508825" y="2318350"/>
            <a:chExt cx="297750" cy="295400"/>
          </a:xfrm>
          <a:solidFill>
            <a:schemeClr val="bg1"/>
          </a:solidFill>
        </p:grpSpPr>
        <p:sp>
          <p:nvSpPr>
            <p:cNvPr id="14" name="Google Shape;13994;p77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rect l="l" t="t" r="r" b="b"/>
              <a:pathLst>
                <a:path w="11910" h="11816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lnTo>
                    <a:pt x="1734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3995;p77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rect l="l" t="t" r="r" b="b"/>
              <a:pathLst>
                <a:path w="2174" h="4852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>
              <a:noAutofit/>
            </a:bodyPr>
            <a:lstStyle/>
            <a:p>
              <a:endParaRPr sz="2400"/>
            </a:p>
          </p:txBody>
        </p:sp>
      </p:grpSp>
      <p:sp>
        <p:nvSpPr>
          <p:cNvPr id="16" name="Content Placeholder 2"/>
          <p:cNvSpPr txBox="1"/>
          <p:nvPr/>
        </p:nvSpPr>
        <p:spPr>
          <a:xfrm>
            <a:off x="247744" y="7089078"/>
            <a:ext cx="8926736" cy="3239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sz="18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The financial package is structured at </a:t>
            </a:r>
            <a:r>
              <a:rPr lang="en-US" sz="1800" b="1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a maximum value of R1 000 000 </a:t>
            </a:r>
            <a:r>
              <a:rPr lang="en-US" sz="18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that consist of: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8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Maximum of R1 000 000 towards working capital, cost of equipment, or any other CAPEX (paid directly to the supplier where applicable)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8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The financial package will be offered in the form of a blended finance with 50% of the total approved amount being a Grant i.e., a maximum grant amount of R100 000.</a:t>
            </a:r>
          </a:p>
          <a:p>
            <a:pPr marL="457200" lvl="1" indent="0">
              <a:lnSpc>
                <a:spcPct val="150000"/>
              </a:lnSpc>
              <a:spcAft>
                <a:spcPts val="1200"/>
              </a:spcAft>
              <a:buFont typeface="Arial" pitchFamily="34" charset="0" panose="020B0604020202020204"/>
              <a:buNone/>
            </a:pPr>
            <a:endParaRPr lang="en-ZA" sz="1600" dirty="0"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sz="1600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9555388" y="3139239"/>
            <a:ext cx="8625932" cy="2291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7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Example – 1: Total funding applied for R100 000 = R50k loan and R50k grant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7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Example – 2: Total funding applied for R150 000 = R75k loan and R75k grant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7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Example – 3: Total funding applied for R250 000 = R150k loan and R100k grant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7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Example – 4: Total funding applied for R1 000 000 = R900k loan and R100k grant</a:t>
            </a:r>
          </a:p>
          <a:p>
            <a:pPr marL="457200" lvl="1" indent="0">
              <a:lnSpc>
                <a:spcPct val="150000"/>
              </a:lnSpc>
              <a:spcAft>
                <a:spcPts val="1200"/>
              </a:spcAft>
              <a:buFont typeface="Arial" pitchFamily="34" charset="0" panose="020B0604020202020204"/>
              <a:buNone/>
            </a:pPr>
            <a:endParaRPr lang="en-ZA" sz="1700" dirty="0"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sz="1700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0221453" y="2198260"/>
            <a:ext cx="4220496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2000" b="1" dirty="0">
                <a:solidFill>
                  <a:schemeClr val="bg1"/>
                </a:solidFill>
                <a:ea typeface="Calibri" pitchFamily="34" charset="0" panose="020F0502020204030204"/>
                <a:cs typeface="Arial" pitchFamily="34" charset="0" panose="020B0604020202020204"/>
              </a:rPr>
              <a:t>Financing examples:</a:t>
            </a:r>
            <a:endParaRPr lang="en-ZA" sz="2000" dirty="0">
              <a:solidFill>
                <a:schemeClr val="bg1"/>
              </a:solidFill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u="sng" dirty="0"/>
          </a:p>
        </p:txBody>
      </p:sp>
      <p:sp>
        <p:nvSpPr>
          <p:cNvPr id="19" name="Arrow: Right 18"/>
          <p:cNvSpPr/>
          <p:nvPr/>
        </p:nvSpPr>
        <p:spPr>
          <a:xfrm>
            <a:off x="4148358" y="6592884"/>
            <a:ext cx="2862050" cy="244571"/>
          </a:xfrm>
          <a:prstGeom prst="rightArrow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/>
          <p:cNvSpPr/>
          <p:nvPr/>
        </p:nvSpPr>
        <p:spPr>
          <a:xfrm>
            <a:off x="10340983" y="6661978"/>
            <a:ext cx="855406" cy="718586"/>
          </a:xfrm>
          <a:prstGeom prst="ellipse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1" name="Google Shape;13993;p77"/>
          <p:cNvGrpSpPr/>
          <p:nvPr/>
        </p:nvGrpSpPr>
        <p:grpSpPr>
          <a:xfrm flipH="1">
            <a:off x="10558784" y="6762204"/>
            <a:ext cx="468420" cy="464723"/>
            <a:chOff x="2508825" y="2318350"/>
            <a:chExt cx="297750" cy="295400"/>
          </a:xfrm>
          <a:solidFill>
            <a:schemeClr val="bg1"/>
          </a:solidFill>
        </p:grpSpPr>
        <p:sp>
          <p:nvSpPr>
            <p:cNvPr id="22" name="Google Shape;13994;p77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rect l="l" t="t" r="r" b="b"/>
              <a:pathLst>
                <a:path w="11910" h="11816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lnTo>
                    <a:pt x="1734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3995;p77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rect l="l" t="t" r="r" b="b"/>
              <a:pathLst>
                <a:path w="2174" h="4852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>
              <a:noAutofit/>
            </a:bodyPr>
            <a:lstStyle/>
            <a:p>
              <a:endParaRPr sz="2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355898" y="6811735"/>
            <a:ext cx="362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Loan repayment terms:</a:t>
            </a:r>
            <a:endParaRPr lang="en-ZA" sz="2000" dirty="0">
              <a:latin typeface="+mn-lt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9949852" y="7339539"/>
            <a:ext cx="7538047" cy="229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8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Maximum 36 months repayment period dependent on cashflows.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8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Interest rate at a fixed rate of 5%.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800" dirty="0"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3 months moratorium (on capital and interest)</a:t>
            </a:r>
          </a:p>
          <a:p>
            <a:pPr marL="457200" lvl="1" indent="0">
              <a:lnSpc>
                <a:spcPct val="150000"/>
              </a:lnSpc>
              <a:spcAft>
                <a:spcPts val="1200"/>
              </a:spcAft>
              <a:buFont typeface="Arial" pitchFamily="34" charset="0" panose="020B0604020202020204"/>
              <a:buNone/>
            </a:pPr>
            <a:endParaRPr lang="en-ZA" sz="1600" dirty="0"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sz="1600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5467"/>
            <a:ext cx="18275968" cy="2068116"/>
            <a:chOff x="12032" y="1422400"/>
            <a:chExt cx="18275968" cy="2068116"/>
          </a:xfrm>
        </p:grpSpPr>
        <p:sp>
          <p:nvSpPr>
            <p:cNvPr id="5" name="Google Shape;193;p9"/>
            <p:cNvSpPr/>
            <p:nvPr/>
          </p:nvSpPr>
          <p:spPr>
            <a:xfrm>
              <a:off x="12032" y="1422400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487333" y="2148681"/>
              <a:ext cx="1314026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lang="en-ZA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Ubuntu"/>
                <a:cs typeface="Arial" pitchFamily="34" charset="0" panose="020B0604020202020204"/>
                <a:sym typeface="Ubuntu"/>
              </a:endParaRPr>
            </a:p>
          </p:txBody>
        </p:sp>
      </p:grpSp>
      <p:sp>
        <p:nvSpPr>
          <p:cNvPr id="11" name="Title 1"/>
          <p:cNvSpPr>
            <a:spLocks noGrp="1" noEditPoints="1"/>
          </p:cNvSpPr>
          <p:nvPr>
            <p:ph type="title"/>
          </p:nvPr>
        </p:nvSpPr>
        <p:spPr>
          <a:xfrm>
            <a:off x="263013" y="247138"/>
            <a:ext cx="16853412" cy="1325563"/>
          </a:xfrm>
        </p:spPr>
        <p:txBody>
          <a:bodyPr vert="horz">
            <a:normAutofit/>
          </a:bodyPr>
          <a:lstStyle/>
          <a:p>
            <a:pPr algn="r"/>
            <a:r>
              <a:rPr lang="en-US" sz="4000" b="1" dirty="0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Township and Rural Entrepreneurship Programme - continued</a:t>
            </a:r>
            <a:endParaRPr lang="en-ZA" sz="4000" b="1" dirty="0">
              <a:latin typeface="Arial" pitchFamily="34" charset="0" panose="020B0604020202020204"/>
              <a:ea typeface="+mn-ea"/>
              <a:cs typeface="Arial" pitchFamily="34" charset="0" panose="020B0604020202020204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9144000" y="2258504"/>
            <a:ext cx="8471567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Eligibility Criteria </a:t>
            </a:r>
            <a:endParaRPr lang="en-ZA" sz="2000" dirty="0">
              <a:solidFill>
                <a:schemeClr val="bg1"/>
              </a:solidFill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u="sng" dirty="0">
              <a:latin typeface="Futura Lt BT" pitchFamily="34" charset="0" panose="020B04020202040203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6355" y="3115816"/>
            <a:ext cx="967171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06400" algn="l" defTabSz="914400" rtl="0" eaLnBrk="1" fontAlgn="auto" latinLnBrk="0" hangingPunct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 panose="020B0604020202020204"/>
              <a:buChar char="•"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  <a:sym typeface="Calibri" pitchFamily="34" charset="0" panose="020F0502020204030204"/>
              </a:rPr>
              <a:t>An entity registered with CIPC including cooperatives;</a:t>
            </a:r>
          </a:p>
          <a:p>
            <a:pPr marL="914400" marR="0" lvl="1" indent="-406400" algn="l" defTabSz="914400" rtl="0" eaLnBrk="1" fontAlgn="auto" latinLnBrk="0" hangingPunct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 panose="020B0604020202020204"/>
              <a:buChar char="•"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  <a:sym typeface="Calibri" pitchFamily="34" charset="0" panose="020F0502020204030204"/>
              </a:rPr>
              <a:t>The business must be 100% owned by South African nationals;</a:t>
            </a:r>
          </a:p>
          <a:p>
            <a:pPr marL="914400" marR="0" lvl="1" indent="-406400" algn="l" defTabSz="914400" rtl="0" eaLnBrk="1" fontAlgn="auto" latinLnBrk="0" hangingPunct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 panose="020B0604020202020204"/>
              <a:buChar char="•"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  <a:sym typeface="Calibri" pitchFamily="34" charset="0" panose="020F0502020204030204"/>
              </a:rPr>
              <a:t>Employees must be 70% South Africans, and in the case of non-South African employees – they must hold valid work permits;</a:t>
            </a:r>
          </a:p>
          <a:p>
            <a:pPr marL="914400" marR="0" lvl="1" indent="-406400" algn="l" defTabSz="914400" rtl="0" eaLnBrk="1" fontAlgn="auto" latinLnBrk="0" hangingPunct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 panose="020B0604020202020204"/>
              <a:buChar char="•"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  <a:sym typeface="Calibri" pitchFamily="34" charset="0" panose="020F0502020204030204"/>
              </a:rPr>
              <a:t>The enterprise must be operating in a township or rural area;</a:t>
            </a:r>
          </a:p>
          <a:p>
            <a:pPr marL="914400" marR="0" lvl="1" indent="-406400" algn="l" defTabSz="914400" rtl="0" eaLnBrk="1" fontAlgn="auto" latinLnBrk="0" hangingPunct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 panose="020B0604020202020204"/>
              <a:buChar char="•"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  <a:sym typeface="Calibri" pitchFamily="34" charset="0" panose="020F0502020204030204"/>
              </a:rPr>
              <a:t>The enterprise or its owner must possess or willing apply for a business license after the funding has been provided, with the local municipality;</a:t>
            </a:r>
          </a:p>
          <a:p>
            <a:pPr marL="914400" marR="0" lvl="1" indent="-406400" algn="l" defTabSz="914400" rtl="0" eaLnBrk="1" fontAlgn="auto" latinLnBrk="0" hangingPunct="1">
              <a:lnSpc>
                <a:spcPct val="150000"/>
              </a:lnSpc>
              <a:spcBef>
                <a:spcPts val="56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 pitchFamily="34" charset="0" panose="020B0604020202020204"/>
              <a:buChar char="•"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  <a:sym typeface="Calibri" pitchFamily="34" charset="0" panose="020F0502020204030204"/>
              </a:rPr>
              <a:t>The enterprise must be registered or must apply for registration with SARS and UIF;</a:t>
            </a:r>
          </a:p>
          <a:p>
            <a:pPr marL="914400" marR="0" lvl="1" indent="-406400" algn="l" defTabSz="914400" rtl="0" eaLnBrk="1" fontAlgn="auto" latinLnBrk="0" hangingPunct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 panose="020B0604020202020204"/>
              <a:buChar char="•"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  <a:sym typeface="Calibri" pitchFamily="34" charset="0" panose="020F0502020204030204"/>
              </a:rPr>
              <a:t>The enterprise must have a valid business bank account or willing to open and operate a business account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Calibri" pitchFamily="34" charset="0" panose="020F0502020204030204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180962" y="2225166"/>
            <a:ext cx="8315393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Types of Businesses </a:t>
            </a:r>
            <a:endParaRPr lang="en-ZA" sz="2000" dirty="0">
              <a:solidFill>
                <a:schemeClr val="bg1"/>
              </a:solidFill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u="sng" dirty="0">
              <a:latin typeface="Futura Lt BT" pitchFamily="34" charset="0" panose="020B040202020402030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013" y="3082478"/>
            <a:ext cx="8589542" cy="570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0">
              <a:lnSpc>
                <a:spcPct val="200000"/>
              </a:lnSpc>
              <a:spcAft>
                <a:spcPts val="1200"/>
              </a:spcAft>
              <a:buNone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The Scheme supports </a:t>
            </a:r>
            <a:r>
              <a:rPr lang="en-ZA" sz="1800" b="1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all small enterprises operating in townships and rural areas </a:t>
            </a: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that meet the qualifying criteria including but not limited to the following sectors:</a:t>
            </a:r>
          </a:p>
          <a:p>
            <a:pPr marL="285750" lvl="1" indent="-285750">
              <a:lnSpc>
                <a:spcPct val="200000"/>
              </a:lnSpc>
              <a:buFont typeface="Arial" pitchFamily="34" charset="0" panose="020B0604020202020204"/>
              <a:buChar char="•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Clothing &amp; Textile</a:t>
            </a:r>
          </a:p>
          <a:p>
            <a:pPr marL="285750" lvl="1" indent="-285750">
              <a:lnSpc>
                <a:spcPct val="200000"/>
              </a:lnSpc>
              <a:buFont typeface="Arial" pitchFamily="34" charset="0" panose="020B0604020202020204"/>
              <a:buChar char="•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Bakeries &amp; Confectionaries</a:t>
            </a:r>
          </a:p>
          <a:p>
            <a:pPr marL="285750" lvl="1" indent="-285750">
              <a:lnSpc>
                <a:spcPct val="200000"/>
              </a:lnSpc>
              <a:buFont typeface="Arial" pitchFamily="34" charset="0" panose="020B0604020202020204"/>
              <a:buChar char="•"/>
            </a:pPr>
            <a:r>
              <a:rPr lang="en-ZA" sz="1800" dirty="0" err="1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Tshisanyama</a:t>
            </a: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 and Cooked Food</a:t>
            </a:r>
          </a:p>
          <a:p>
            <a:pPr marL="285750" lvl="1" indent="-285750">
              <a:lnSpc>
                <a:spcPct val="200000"/>
              </a:lnSpc>
              <a:buFont typeface="Arial" pitchFamily="34" charset="0" panose="020B0604020202020204"/>
              <a:buChar char="•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Retail (including restaurants, car washes, general dealers etc.</a:t>
            </a:r>
          </a:p>
          <a:p>
            <a:pPr marL="285750" lvl="1" indent="-285750">
              <a:lnSpc>
                <a:spcPct val="200000"/>
              </a:lnSpc>
              <a:buFont typeface="Arial" pitchFamily="34" charset="0" panose="020B0604020202020204"/>
              <a:buChar char="•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Automotive</a:t>
            </a:r>
          </a:p>
          <a:p>
            <a:pPr marL="285750" lvl="1" indent="-285750">
              <a:lnSpc>
                <a:spcPct val="200000"/>
              </a:lnSpc>
              <a:buFont typeface="Arial" pitchFamily="34" charset="0" panose="020B0604020202020204"/>
              <a:buChar char="•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Personal Care</a:t>
            </a:r>
          </a:p>
          <a:p>
            <a:pPr marL="285750" lvl="1" indent="-285750">
              <a:lnSpc>
                <a:spcPct val="200000"/>
              </a:lnSpc>
              <a:spcAft>
                <a:spcPts val="1200"/>
              </a:spcAft>
              <a:buFont typeface="Arial" pitchFamily="34" charset="0" panose="020B0604020202020204"/>
              <a:buChar char="•"/>
            </a:pPr>
            <a:r>
              <a:rPr lang="en-ZA" sz="18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Artisans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5467"/>
            <a:ext cx="18275968" cy="2068116"/>
            <a:chOff x="12032" y="1422400"/>
            <a:chExt cx="18275968" cy="2068116"/>
          </a:xfrm>
        </p:grpSpPr>
        <p:sp>
          <p:nvSpPr>
            <p:cNvPr id="5" name="Google Shape;193;p9"/>
            <p:cNvSpPr/>
            <p:nvPr/>
          </p:nvSpPr>
          <p:spPr>
            <a:xfrm>
              <a:off x="12032" y="1422400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487333" y="2148681"/>
              <a:ext cx="1314026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lang="en-ZA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Ubuntu"/>
                <a:cs typeface="Arial" pitchFamily="34" charset="0" panose="020B0604020202020204"/>
                <a:sym typeface="Ubuntu"/>
              </a:endParaRPr>
            </a:p>
          </p:txBody>
        </p:sp>
      </p:grpSp>
      <p:sp>
        <p:nvSpPr>
          <p:cNvPr id="11" name="Title 1"/>
          <p:cNvSpPr>
            <a:spLocks noGrp="1" noEditPoints="1"/>
          </p:cNvSpPr>
          <p:nvPr>
            <p:ph type="title"/>
          </p:nvPr>
        </p:nvSpPr>
        <p:spPr>
          <a:xfrm>
            <a:off x="263013" y="247138"/>
            <a:ext cx="16853412" cy="1325563"/>
          </a:xfrm>
        </p:spPr>
        <p:txBody>
          <a:bodyPr vert="horz">
            <a:normAutofit/>
          </a:bodyPr>
          <a:lstStyle/>
          <a:p>
            <a:pPr algn="r"/>
            <a:r>
              <a:rPr lang="en-US" sz="4000" b="1" dirty="0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Amavulandlela Funding Scheme</a:t>
            </a:r>
            <a:endParaRPr lang="en-ZA" sz="4000" b="1" dirty="0">
              <a:latin typeface="Arial" pitchFamily="34" charset="0" panose="020B0604020202020204"/>
              <a:ea typeface="+mn-ea"/>
              <a:cs typeface="Arial" pitchFamily="34" charset="0" panose="020B0604020202020204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9144000" y="2258504"/>
            <a:ext cx="8471567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Additional Customised Benefits</a:t>
            </a:r>
            <a:endParaRPr lang="en-ZA" sz="2000" dirty="0">
              <a:solidFill>
                <a:schemeClr val="bg1"/>
              </a:solidFill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u="sng" dirty="0">
              <a:latin typeface="Futura Lt BT" pitchFamily="34" charset="0" panose="020B04020202040203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99" y="3115816"/>
            <a:ext cx="9024073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scheme offers the following non-financial support:</a:t>
            </a:r>
          </a:p>
          <a:p>
            <a:pPr marL="428625" indent="-428625" defTabSz="137160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Pre-Approval Assistance (only if required) </a:t>
            </a:r>
          </a:p>
          <a:p>
            <a:pPr marL="1114425" lvl="1" indent="-428625" defTabSz="1371600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Will be for up to </a:t>
            </a:r>
            <a:r>
              <a:rPr lang="en-GB" sz="1800" b="1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5% of the total intended investment but not exceeding R75 000</a:t>
            </a:r>
            <a:endParaRPr lang="en-GB" sz="1800" dirty="0">
              <a:solidFill>
                <a:prstClr val="black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1114425" lvl="1" indent="-428625" defTabSz="1371600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Will be targeted assistance to bring the application to a bankable stage, including mentoring, technical assistance, sourcing, and negotiating with suitable suppliers</a:t>
            </a:r>
          </a:p>
          <a:p>
            <a:pPr marL="1114425" lvl="1" indent="-428625" defTabSz="1371600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Repayable grant and shall have a moratorium of 3 months after disbursement (if the loan application has been approved)</a:t>
            </a:r>
          </a:p>
          <a:p>
            <a:pPr marL="685800" lvl="1" defTabSz="1371600">
              <a:lnSpc>
                <a:spcPct val="150000"/>
              </a:lnSpc>
            </a:pPr>
            <a:endParaRPr lang="en-GB" sz="1800" dirty="0">
              <a:solidFill>
                <a:prstClr val="black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257175" indent="-257175" defTabSz="137160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Post-Approval Assistance (for a maximum amount of up to R350 000) </a:t>
            </a:r>
          </a:p>
          <a:p>
            <a:pPr marL="942975" lvl="1" indent="-257175" defTabSz="1371600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This will be used for in-depth mentoring and coaching as well as any other business support required up to 2 years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80962" y="2225166"/>
            <a:ext cx="8315393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Financial Support</a:t>
            </a:r>
            <a:endParaRPr lang="en-ZA" sz="2000" dirty="0">
              <a:solidFill>
                <a:schemeClr val="bg1"/>
              </a:solidFill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u="sng" dirty="0">
              <a:latin typeface="Futura Lt BT" pitchFamily="34" charset="0" panose="020B040202020402030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013" y="3082478"/>
            <a:ext cx="809517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scheme offers entrepreneurs with disabilities credit facilities ranging from </a:t>
            </a:r>
            <a:r>
              <a:rPr lang="en-GB" sz="1800" b="1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R50 000 up to R15 million</a:t>
            </a:r>
          </a:p>
          <a:p>
            <a:pPr marL="428625" indent="-428625" defTabSz="137160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Preferential variable interest rate – Prime less </a:t>
            </a:r>
            <a:r>
              <a:rPr lang="en-GB" sz="1800" b="1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5% per annum</a:t>
            </a:r>
          </a:p>
          <a:p>
            <a:pPr marL="428625" indent="-428625" defTabSz="137160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Repayment terms for facilities will be up to 60 months. The actual loan duration will be subject to the projected cash flows of the business</a:t>
            </a:r>
          </a:p>
          <a:p>
            <a:pPr marL="428625" indent="-428625" defTabSz="137160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Normal </a:t>
            </a:r>
            <a:r>
              <a:rPr lang="en-GB" sz="1800" b="1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800" dirty="0">
                <a:solidFill>
                  <a:prstClr val="black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loan administration fees will apply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/>
          <p:nvPr/>
        </p:nvSpPr>
        <p:spPr>
          <a:xfrm>
            <a:off x="9414933" y="-135466"/>
            <a:ext cx="8873067" cy="10422466"/>
          </a:xfrm>
          <a:prstGeom prst="rect">
            <a:avLst/>
          </a:prstGeom>
          <a:solidFill>
            <a:srgbClr val="EF7100">
              <a:alpha val="59000"/>
            </a:srgbClr>
          </a:solidFill>
        </p:spPr>
        <p:txBody>
          <a:bodyPr/>
          <a:lstStyle/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endParaRPr kumimoji="0" lang="en-ZA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F7100"/>
              </a:highlight>
              <a:uLnTx/>
              <a:uFillTx/>
              <a:latin typeface="Calibri" pitchFamily="34" charset="0" panose="020F050202020403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8940800" y="1980625"/>
            <a:ext cx="9294565" cy="5267415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7423"/>
                </a:solidFill>
                <a:latin typeface="Gill Sans MT Pro Medium" pitchFamily="34" charset="0" panose="020B0502020104020203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+mj-ea"/>
                <a:cs typeface="+mj-cs"/>
                <a:sym typeface="Arial" pitchFamily="34" charset="0" panose="020B0604020202020204"/>
              </a:rPr>
              <a:t>SMALL ENTERPRISE MANUFACTURING SUPPORT PROGRAMME</a:t>
            </a:r>
            <a:b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+mj-ea"/>
                <a:cs typeface="+mj-cs"/>
                <a:sym typeface="Arial" pitchFamily="34" charset="0" panose="020B0604020202020204"/>
              </a:rPr>
            </a:b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+mj-ea"/>
                <a:cs typeface="+mj-cs"/>
                <a:sym typeface="Arial" pitchFamily="34" charset="0" panose="020B0604020202020204"/>
              </a:rPr>
              <a:t>(SEMSP)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3;p9"/>
          <p:cNvSpPr/>
          <p:nvPr/>
        </p:nvSpPr>
        <p:spPr>
          <a:xfrm>
            <a:off x="-4901" y="-278342"/>
            <a:ext cx="18275968" cy="1621367"/>
          </a:xfrm>
          <a:prstGeom prst="rect">
            <a:avLst/>
          </a:prstGeom>
          <a:solidFill>
            <a:srgbClr val="EF7100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7" name="Title 1"/>
          <p:cNvSpPr>
            <a:spLocks noGrp="1" noEditPoints="1"/>
          </p:cNvSpPr>
          <p:nvPr>
            <p:ph type="title"/>
          </p:nvPr>
        </p:nvSpPr>
        <p:spPr>
          <a:xfrm>
            <a:off x="608669" y="-128029"/>
            <a:ext cx="17389771" cy="1325563"/>
          </a:xfrm>
        </p:spPr>
        <p:txBody>
          <a:bodyPr vert="horz">
            <a:normAutofit/>
          </a:bodyPr>
          <a:lstStyle/>
          <a:p>
            <a:pPr algn="r"/>
            <a:r>
              <a:rPr lang="en-US" sz="4000" b="1" dirty="0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Small Enterprise Manufacturing Support Programme</a:t>
            </a:r>
            <a:endParaRPr lang="en-ZA" sz="4000" b="1" dirty="0">
              <a:latin typeface="Arial" pitchFamily="34" charset="0" panose="020B0604020202020204"/>
              <a:ea typeface="+mn-ea"/>
              <a:cs typeface="Arial" pitchFamily="34" charset="0" panose="020B0604020202020204"/>
            </a:endParaRPr>
          </a:p>
        </p:txBody>
      </p:sp>
      <p:sp>
        <p:nvSpPr>
          <p:cNvPr id="10" name="Content Placeholder 1"/>
          <p:cNvSpPr>
            <a:spLocks noGrp="1" noEditPoints="1"/>
          </p:cNvSpPr>
          <p:nvPr>
            <p:ph idx="1"/>
          </p:nvPr>
        </p:nvSpPr>
        <p:spPr>
          <a:xfrm>
            <a:off x="-285758" y="2579857"/>
            <a:ext cx="7609397" cy="2534619"/>
          </a:xfrm>
        </p:spPr>
        <p:txBody>
          <a:bodyPr vert="horz" lIns="137160" tIns="68580" rIns="137160" bIns="68580" rtlCol="0" anchor="t">
            <a:noAutofit/>
          </a:bodyPr>
          <a:lstStyle/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Funding to </a:t>
            </a:r>
            <a:r>
              <a:rPr lang="en-ZA" sz="1600" b="1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purchase machinery and equipment</a:t>
            </a:r>
            <a:r>
              <a:rPr lang="en-ZA" sz="1600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 for the various manufacturing sub-sectors that will be supported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b="1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Working capital</a:t>
            </a:r>
            <a:r>
              <a:rPr lang="en-ZA" sz="1600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 for the various manufacturing sub-sectors that will be supported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Funding for </a:t>
            </a:r>
            <a:r>
              <a:rPr lang="en-ZA" sz="1600" b="1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product accreditation, certification,</a:t>
            </a:r>
            <a:r>
              <a:rPr lang="en-ZA" sz="1600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 and </a:t>
            </a:r>
            <a:r>
              <a:rPr lang="en-ZA" sz="1600" b="1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testing</a:t>
            </a: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ZA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GB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ZA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ZA" sz="1600" b="1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0" indent="0">
              <a:lnSpc>
                <a:spcPct val="150000"/>
              </a:lnSpc>
              <a:buNone/>
            </a:pPr>
            <a:endParaRPr lang="en-ZA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lphaLcPeriod"/>
            </a:pPr>
            <a:endParaRPr lang="en-GB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lphaLcPeriod"/>
            </a:pPr>
            <a:endParaRPr lang="en-GB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lphaLcPeriod"/>
            </a:pPr>
            <a:endParaRPr lang="en-ZA" sz="1600" b="1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600075" lvl="1" indent="0">
              <a:lnSpc>
                <a:spcPct val="150000"/>
              </a:lnSpc>
              <a:buNone/>
            </a:pPr>
            <a:endParaRPr lang="en-ZA" sz="1600" b="1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600075" lvl="1" indent="0">
              <a:lnSpc>
                <a:spcPct val="150000"/>
              </a:lnSpc>
              <a:buNone/>
            </a:pPr>
            <a:r>
              <a:rPr lang="en-ZA" sz="1600" b="1" dirty="0">
                <a:solidFill>
                  <a:schemeClr val="tx1"/>
                </a:solidFill>
                <a:latin typeface="+mn-lt"/>
                <a:cs typeface="Arial" pitchFamily="34" charset="0" panose="020B0604020202020204"/>
              </a:rPr>
              <a:t> </a:t>
            </a: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ZA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lphaLcPeriod"/>
            </a:pPr>
            <a:endParaRPr lang="en-ZA" sz="1600" dirty="0">
              <a:solidFill>
                <a:schemeClr val="tx1"/>
              </a:solidFill>
              <a:latin typeface="+mn-lt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lphaLcPeriod"/>
            </a:pPr>
            <a:endParaRPr lang="en-US" sz="1600" dirty="0">
              <a:solidFill>
                <a:schemeClr val="tx1"/>
              </a:solidFill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lphaLcPeriod"/>
            </a:pPr>
            <a:endParaRPr lang="en-US" sz="1600" dirty="0">
              <a:solidFill>
                <a:schemeClr val="tx1"/>
              </a:solidFill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AutoNum type="arabicPeriod"/>
            </a:pPr>
            <a:endParaRPr lang="en-US" sz="1600" dirty="0">
              <a:solidFill>
                <a:schemeClr val="tx1"/>
              </a:solidFill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AutoNum type="arabicPeriod"/>
            </a:pPr>
            <a:endParaRPr lang="en-US" sz="1600" dirty="0">
              <a:solidFill>
                <a:schemeClr val="tx1"/>
              </a:solidFill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80085" y="1683079"/>
            <a:ext cx="2760406" cy="610882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cs typeface="Arial" pitchFamily="34" charset="0" panose="020B0604020202020204"/>
              </a:rPr>
              <a:t>Financial support </a:t>
            </a:r>
          </a:p>
          <a:p>
            <a:pPr algn="ctr"/>
            <a:endParaRPr lang="en-ZA" sz="2000" u="sng" dirty="0"/>
          </a:p>
        </p:txBody>
      </p:sp>
      <p:sp>
        <p:nvSpPr>
          <p:cNvPr id="12" name="Content Placeholder 1"/>
          <p:cNvSpPr txBox="1"/>
          <p:nvPr/>
        </p:nvSpPr>
        <p:spPr>
          <a:xfrm>
            <a:off x="-85734" y="5744822"/>
            <a:ext cx="7300922" cy="467077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1" indent="0">
              <a:lnSpc>
                <a:spcPct val="150000"/>
              </a:lnSpc>
              <a:buNone/>
            </a:pPr>
            <a:endParaRPr lang="en-ZA" sz="1600" b="1" dirty="0">
              <a:solidFill>
                <a:schemeClr val="tx1"/>
              </a:solidFill>
              <a:cs typeface="Arial" pitchFamily="34" charset="0" panose="020B0604020202020204"/>
            </a:endParaRP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dirty="0">
                <a:solidFill>
                  <a:schemeClr val="tx1"/>
                </a:solidFill>
                <a:cs typeface="Arial" pitchFamily="34" charset="0" panose="020B0604020202020204"/>
              </a:rPr>
              <a:t>Funding of up to a maximum of </a:t>
            </a:r>
            <a:r>
              <a:rPr lang="en-ZA" sz="1600" b="1" dirty="0">
                <a:solidFill>
                  <a:schemeClr val="tx1"/>
                </a:solidFill>
                <a:cs typeface="Arial" pitchFamily="34" charset="0" panose="020B0604020202020204"/>
              </a:rPr>
              <a:t>R15 million</a:t>
            </a:r>
            <a:r>
              <a:rPr lang="en-ZA" sz="1600" dirty="0">
                <a:solidFill>
                  <a:schemeClr val="tx1"/>
                </a:solidFill>
                <a:cs typeface="Arial" pitchFamily="34" charset="0" panose="020B0604020202020204"/>
              </a:rPr>
              <a:t> per small enterprise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dirty="0">
                <a:solidFill>
                  <a:schemeClr val="tx1"/>
                </a:solidFill>
                <a:cs typeface="Arial" pitchFamily="34" charset="0" panose="020B0604020202020204"/>
              </a:rPr>
              <a:t>The term of the funding will be determined by the business cash flows up to a maximum of </a:t>
            </a:r>
            <a:r>
              <a:rPr lang="en-ZA" sz="1600" b="1" dirty="0">
                <a:solidFill>
                  <a:schemeClr val="tx1"/>
                </a:solidFill>
                <a:cs typeface="Arial" pitchFamily="34" charset="0" panose="020B0604020202020204"/>
              </a:rPr>
              <a:t>84 months</a:t>
            </a:r>
            <a:r>
              <a:rPr lang="en-ZA" sz="1600" dirty="0">
                <a:solidFill>
                  <a:schemeClr val="tx1"/>
                </a:solidFill>
                <a:cs typeface="Arial" pitchFamily="34" charset="0" panose="020B0604020202020204"/>
              </a:rPr>
              <a:t> per small enterprise with a </a:t>
            </a:r>
            <a:r>
              <a:rPr lang="en-ZA" sz="1600" b="1" dirty="0">
                <a:solidFill>
                  <a:schemeClr val="tx1"/>
                </a:solidFill>
                <a:cs typeface="Arial" pitchFamily="34" charset="0" panose="020B0604020202020204"/>
              </a:rPr>
              <a:t>maximum moratorium of 3 months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b="1" dirty="0">
                <a:solidFill>
                  <a:schemeClr val="tx1"/>
                </a:solidFill>
                <a:cs typeface="Arial" pitchFamily="34" charset="0" panose="020B0604020202020204"/>
              </a:rPr>
              <a:t>Blended finance instrument</a:t>
            </a:r>
            <a:r>
              <a:rPr lang="en-ZA" sz="1600" dirty="0">
                <a:solidFill>
                  <a:schemeClr val="tx1"/>
                </a:solidFill>
                <a:cs typeface="Arial" pitchFamily="34" charset="0" panose="020B0604020202020204"/>
              </a:rPr>
              <a:t> will be utilised where up to </a:t>
            </a:r>
            <a:r>
              <a:rPr lang="en-ZA" sz="1600" b="1" dirty="0">
                <a:solidFill>
                  <a:schemeClr val="tx1"/>
                </a:solidFill>
                <a:cs typeface="Arial" pitchFamily="34" charset="0" panose="020B0604020202020204"/>
              </a:rPr>
              <a:t>20% of the funding required could be a grant</a:t>
            </a:r>
            <a:r>
              <a:rPr lang="en-ZA" sz="1600" dirty="0">
                <a:solidFill>
                  <a:schemeClr val="tx1"/>
                </a:solidFill>
                <a:cs typeface="Arial" pitchFamily="34" charset="0" panose="020B0604020202020204"/>
              </a:rPr>
              <a:t> and the balance could be a loan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dirty="0">
                <a:solidFill>
                  <a:schemeClr val="tx1"/>
                </a:solidFill>
                <a:cs typeface="Arial" pitchFamily="34" charset="0" panose="020B0604020202020204"/>
              </a:rPr>
              <a:t>The loan will be repayable at a </a:t>
            </a:r>
            <a:r>
              <a:rPr lang="en-ZA" sz="1600" b="1" dirty="0">
                <a:solidFill>
                  <a:schemeClr val="tx1"/>
                </a:solidFill>
                <a:cs typeface="Arial" pitchFamily="34" charset="0" panose="020B0604020202020204"/>
              </a:rPr>
              <a:t>prime lending rate</a:t>
            </a:r>
            <a:endParaRPr lang="en-ZA" sz="1600" dirty="0">
              <a:solidFill>
                <a:schemeClr val="tx1"/>
              </a:solidFill>
              <a:cs typeface="Arial" pitchFamily="34" charset="0" panose="020B0604020202020204"/>
            </a:endParaRP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ZA" sz="1600" dirty="0">
              <a:cs typeface="Arial" pitchFamily="34" charset="0" panose="020B0604020202020204"/>
            </a:endParaRP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GB" sz="1600" dirty="0">
              <a:cs typeface="Arial" pitchFamily="34" charset="0" panose="020B0604020202020204"/>
            </a:endParaRP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ZA" sz="1600" dirty="0">
              <a:cs typeface="Arial" pitchFamily="34" charset="0" panose="020B0604020202020204"/>
            </a:endParaRPr>
          </a:p>
          <a:p>
            <a:pPr marL="771525" indent="-771525">
              <a:lnSpc>
                <a:spcPct val="150000"/>
              </a:lnSpc>
              <a:buFont typeface="+mj-lt"/>
              <a:buAutoNum type="alphaLcPeriod"/>
            </a:pPr>
            <a:endParaRPr lang="en-ZA" sz="1600" b="1" dirty="0">
              <a:cs typeface="Arial" pitchFamily="34" charset="0" panose="020B0604020202020204"/>
            </a:endParaRPr>
          </a:p>
          <a:p>
            <a:pPr marL="0" indent="0">
              <a:lnSpc>
                <a:spcPct val="150000"/>
              </a:lnSpc>
              <a:buFont typeface="Arial" pitchFamily="34" charset="0" panose="020B0604020202020204"/>
              <a:buNone/>
            </a:pPr>
            <a:endParaRPr lang="en-ZA" sz="1600" dirty="0"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lphaLcPeriod"/>
            </a:pPr>
            <a:endParaRPr lang="en-GB" sz="1600" dirty="0"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lphaLcPeriod"/>
            </a:pPr>
            <a:endParaRPr lang="en-GB" sz="1600" dirty="0"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lphaLcPeriod"/>
            </a:pPr>
            <a:endParaRPr lang="en-ZA" sz="1600" b="1" dirty="0">
              <a:cs typeface="Arial" pitchFamily="34" charset="0" panose="020B0604020202020204"/>
            </a:endParaRPr>
          </a:p>
          <a:p>
            <a:pPr marL="600075" lvl="1" indent="0">
              <a:lnSpc>
                <a:spcPct val="150000"/>
              </a:lnSpc>
              <a:buFont typeface="Arial" pitchFamily="34" charset="0" panose="020B0604020202020204"/>
              <a:buNone/>
            </a:pPr>
            <a:endParaRPr lang="en-ZA" sz="1600" b="1" dirty="0">
              <a:cs typeface="Arial" pitchFamily="34" charset="0" panose="020B0604020202020204"/>
            </a:endParaRPr>
          </a:p>
          <a:p>
            <a:pPr marL="600075" lvl="1" indent="0">
              <a:lnSpc>
                <a:spcPct val="150000"/>
              </a:lnSpc>
              <a:buFont typeface="Arial" pitchFamily="34" charset="0" panose="020B0604020202020204"/>
              <a:buNone/>
            </a:pPr>
            <a:r>
              <a:rPr lang="en-ZA" sz="1600" b="1" dirty="0">
                <a:cs typeface="Arial" pitchFamily="34" charset="0" panose="020B0604020202020204"/>
              </a:rPr>
              <a:t> </a:t>
            </a: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GB" sz="1600" dirty="0"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GB" sz="1600" dirty="0"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rabicPeriod"/>
            </a:pPr>
            <a:endParaRPr lang="en-ZA" sz="1600" dirty="0"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lphaLcPeriod"/>
            </a:pPr>
            <a:endParaRPr lang="en-ZA" sz="1600" dirty="0"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lphaLcPeriod"/>
            </a:pPr>
            <a:endParaRPr lang="en-US" sz="1600" dirty="0"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150000"/>
              </a:lnSpc>
              <a:buFont typeface="+mj-lt"/>
              <a:buAutoNum type="alphaLcPeriod"/>
            </a:pPr>
            <a:endParaRPr lang="en-US" sz="1600" dirty="0"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0" indent="0">
              <a:lnSpc>
                <a:spcPct val="150000"/>
              </a:lnSpc>
              <a:buFont typeface="Arial" pitchFamily="34" charset="0" panose="020B0604020202020204"/>
              <a:buNone/>
            </a:pPr>
            <a:endParaRPr lang="en-US" sz="1600" dirty="0"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Arial" pitchFamily="34" charset="0" panose="020B0604020202020204"/>
              <a:buAutoNum type="arabicPeriod"/>
            </a:pPr>
            <a:endParaRPr lang="en-US" sz="1600" dirty="0"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685800" indent="-685800">
              <a:lnSpc>
                <a:spcPct val="150000"/>
              </a:lnSpc>
              <a:buFont typeface="Arial" pitchFamily="34" charset="0" panose="020B0604020202020204"/>
              <a:buAutoNum type="arabicPeriod"/>
            </a:pPr>
            <a:endParaRPr lang="en-US" sz="1600" dirty="0"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08669" y="5282211"/>
            <a:ext cx="2760406" cy="610882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ZA" sz="2000" b="1" dirty="0">
                <a:solidFill>
                  <a:schemeClr val="bg1"/>
                </a:solidFill>
                <a:cs typeface="Arial" pitchFamily="34" charset="0" panose="020B0604020202020204"/>
              </a:rPr>
              <a:t>Funding terms </a:t>
            </a:r>
          </a:p>
          <a:p>
            <a:endParaRPr lang="en-ZA" sz="2000" u="sng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8372468" y="1597347"/>
            <a:ext cx="5420951" cy="67436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cs typeface="Arial" pitchFamily="34" charset="0" panose="020B0604020202020204"/>
              </a:rPr>
              <a:t>Eligibility criteria</a:t>
            </a:r>
          </a:p>
          <a:p>
            <a:endParaRPr lang="en-ZA" sz="2000" u="sng" dirty="0"/>
          </a:p>
        </p:txBody>
      </p:sp>
      <p:sp>
        <p:nvSpPr>
          <p:cNvPr id="15" name="Content Placeholder 1"/>
          <p:cNvSpPr txBox="1"/>
          <p:nvPr/>
        </p:nvSpPr>
        <p:spPr>
          <a:xfrm>
            <a:off x="8290592" y="2568111"/>
            <a:ext cx="9231576" cy="6489551"/>
          </a:xfrm>
          <a:prstGeom prst="rect">
            <a:avLst/>
          </a:prstGeom>
          <a:noFill/>
        </p:spPr>
        <p:txBody>
          <a:bodyPr vert="horz" lIns="137160" tIns="68580" rIns="137160" bIns="685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 panose="020B0604020202020204"/>
              <a:buNone/>
            </a:pPr>
            <a:r>
              <a:rPr lang="en-ZA" sz="1600" b="1" dirty="0">
                <a:cs typeface="Arial" pitchFamily="34" charset="0" panose="020B0604020202020204"/>
              </a:rPr>
              <a:t>The applicant must:</a:t>
            </a:r>
          </a:p>
          <a:p>
            <a:pPr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b="1" dirty="0">
                <a:cs typeface="Arial" pitchFamily="34" charset="0" panose="020B0604020202020204"/>
              </a:rPr>
              <a:t>Be a registered legal entity</a:t>
            </a:r>
            <a:r>
              <a:rPr lang="en-ZA" sz="1600" dirty="0">
                <a:cs typeface="Arial" pitchFamily="34" charset="0" panose="020B0604020202020204"/>
              </a:rPr>
              <a:t> in South Africa in terms of the Companies Act, 1973 (as amended); Close Corporations Act, 1984 (as amended); and the Cooperatives Act, 2005 (as amended). </a:t>
            </a:r>
          </a:p>
          <a:p>
            <a:pPr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dirty="0">
                <a:cs typeface="Arial" pitchFamily="34" charset="0" panose="020B0604020202020204"/>
              </a:rPr>
              <a:t>Be a </a:t>
            </a:r>
            <a:r>
              <a:rPr lang="en-ZA" sz="1600" b="1" dirty="0">
                <a:cs typeface="Arial" pitchFamily="34" charset="0" panose="020B0604020202020204"/>
              </a:rPr>
              <a:t>100% owned by South African citizens</a:t>
            </a:r>
            <a:r>
              <a:rPr lang="en-ZA" sz="1600" dirty="0">
                <a:cs typeface="Arial" pitchFamily="34" charset="0" panose="020B0604020202020204"/>
              </a:rPr>
              <a:t>.</a:t>
            </a:r>
          </a:p>
          <a:p>
            <a:pPr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ZA" sz="1600" dirty="0">
                <a:cs typeface="Arial" pitchFamily="34" charset="0" panose="020B0604020202020204"/>
              </a:rPr>
              <a:t>Have been in operation for </a:t>
            </a:r>
            <a:r>
              <a:rPr lang="en-ZA" sz="1600" b="1" dirty="0">
                <a:cs typeface="Arial" pitchFamily="34" charset="0" panose="020B0604020202020204"/>
              </a:rPr>
              <a:t>at least two years prior</a:t>
            </a:r>
            <a:r>
              <a:rPr lang="en-ZA" sz="1600" dirty="0">
                <a:cs typeface="Arial" pitchFamily="34" charset="0" panose="020B0604020202020204"/>
              </a:rPr>
              <a:t>.  </a:t>
            </a:r>
            <a:endParaRPr lang="en-GB" sz="1600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600" dirty="0">
                <a:cs typeface="Arial" pitchFamily="34" charset="0" panose="020B0604020202020204"/>
              </a:rPr>
              <a:t>Be predominantly </a:t>
            </a:r>
            <a:r>
              <a:rPr lang="en-US" sz="1600" b="1" dirty="0">
                <a:cs typeface="Arial" pitchFamily="34" charset="0" panose="020B0604020202020204"/>
              </a:rPr>
              <a:t>black-owned (51%)</a:t>
            </a:r>
            <a:r>
              <a:rPr lang="en-US" sz="1600" dirty="0">
                <a:cs typeface="Arial" pitchFamily="34" charset="0" panose="020B0604020202020204"/>
              </a:rPr>
              <a:t>.</a:t>
            </a:r>
            <a:endParaRPr lang="en-GB" sz="1600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600" dirty="0">
                <a:cs typeface="Arial" pitchFamily="34" charset="0" panose="020B0604020202020204"/>
              </a:rPr>
              <a:t>Have a predominantly </a:t>
            </a:r>
            <a:r>
              <a:rPr lang="en-US" sz="1600" b="1" dirty="0">
                <a:cs typeface="Arial" pitchFamily="34" charset="0" panose="020B0604020202020204"/>
              </a:rPr>
              <a:t>black management team (51%)</a:t>
            </a:r>
            <a:r>
              <a:rPr lang="en-US" sz="1600" dirty="0">
                <a:cs typeface="Arial" pitchFamily="34" charset="0" panose="020B0604020202020204"/>
              </a:rPr>
              <a:t>.</a:t>
            </a:r>
          </a:p>
          <a:p>
            <a:pPr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US" sz="1600" dirty="0">
                <a:cs typeface="Arial" pitchFamily="34" charset="0" panose="020B0604020202020204"/>
              </a:rPr>
              <a:t>Be registered and compliant with the </a:t>
            </a:r>
            <a:r>
              <a:rPr lang="en-US" sz="1600" b="1" dirty="0">
                <a:cs typeface="Arial" pitchFamily="34" charset="0" panose="020B0604020202020204"/>
              </a:rPr>
              <a:t>South African Revenue Service</a:t>
            </a:r>
            <a:r>
              <a:rPr lang="en-US" sz="1600" dirty="0">
                <a:cs typeface="Arial" pitchFamily="34" charset="0" panose="020B0604020202020204"/>
              </a:rPr>
              <a:t> (where applicable). </a:t>
            </a:r>
            <a:endParaRPr lang="en-GB" sz="1600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endParaRPr lang="en-GB" sz="1600" b="1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endParaRPr lang="en-GB" sz="1600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endParaRPr lang="en-ZA" sz="1600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endParaRPr lang="en-ZA" sz="1600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endParaRPr lang="en-ZA" sz="1600" dirty="0"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endParaRPr lang="en-US" sz="1600" dirty="0"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09B92D72-FD1F-4644-BBBA-22A65A700C67}" type="slidenum">
              <a:rPr lang="en-US" b="1">
                <a:solidFill>
                  <a:prstClr val="black">
                    <a:tint val="75000"/>
                  </a:prstClr>
                </a:solidFill>
                <a:cs typeface="Arial" pitchFamily="34" charset="0" panose="020B0604020202020204"/>
              </a:rPr>
              <a:t>16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Arial" pitchFamily="34" charset="0" panose="020B0604020202020204"/>
            </a:endParaRPr>
          </a:p>
        </p:txBody>
      </p:sp>
      <p:sp>
        <p:nvSpPr>
          <p:cNvPr id="2" name="Content Placeholder 1"/>
          <p:cNvSpPr>
            <a:spLocks noGrp="1" noEditPoints="1"/>
          </p:cNvSpPr>
          <p:nvPr>
            <p:ph idx="1"/>
          </p:nvPr>
        </p:nvSpPr>
        <p:spPr>
          <a:xfrm>
            <a:off x="303082" y="2017662"/>
            <a:ext cx="17972886" cy="6643508"/>
          </a:xfrm>
          <a:noFill/>
        </p:spPr>
        <p:txBody>
          <a:bodyPr vert="horz" lIns="137160" tIns="68580" rIns="137160" bIns="68580" rtlCol="0" anchor="t">
            <a:noAutofit/>
          </a:bodyPr>
          <a:lstStyle/>
          <a:p>
            <a:pPr>
              <a:lnSpc>
                <a:spcPct val="200000"/>
              </a:lnSpc>
            </a:pPr>
            <a:endParaRPr lang="en-GB" sz="2300" b="1" dirty="0">
              <a:solidFill>
                <a:schemeClr val="tx1"/>
              </a:solidFill>
              <a:latin typeface="+mj-lt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GB" sz="2300" dirty="0">
              <a:solidFill>
                <a:schemeClr val="tx1"/>
              </a:solidFill>
              <a:latin typeface="+mj-lt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ZA" sz="2300" dirty="0">
              <a:solidFill>
                <a:schemeClr val="tx1"/>
              </a:solidFill>
              <a:latin typeface="+mj-lt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ZA" sz="2300" dirty="0">
              <a:solidFill>
                <a:schemeClr val="tx1"/>
              </a:solidFill>
              <a:latin typeface="+mj-lt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ZA" sz="2300" dirty="0">
              <a:solidFill>
                <a:schemeClr val="tx1"/>
              </a:solidFill>
              <a:latin typeface="+mj-lt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US" sz="2300" dirty="0">
              <a:solidFill>
                <a:schemeClr val="tx1"/>
              </a:solidFill>
              <a:latin typeface="+mj-lt"/>
              <a:cs typeface="Arial" pitchFamily="34" charset="0" panose="020B0604020202020204"/>
            </a:endParaRPr>
          </a:p>
        </p:txBody>
      </p:sp>
      <p:sp>
        <p:nvSpPr>
          <p:cNvPr id="7" name="Title 4"/>
          <p:cNvSpPr txBox="1"/>
          <p:nvPr/>
        </p:nvSpPr>
        <p:spPr>
          <a:xfrm>
            <a:off x="1146179" y="521052"/>
            <a:ext cx="14776704" cy="138309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47D21"/>
                </a:solidFill>
                <a:latin typeface="Gill Sans MT Pro Medium" pitchFamily="34" charset="0" panose="020B0502020104020203"/>
                <a:ea typeface="+mj-ea"/>
                <a:cs typeface="+mj-cs"/>
              </a:defRPr>
            </a:lvl1pPr>
          </a:lstStyle>
          <a:p>
            <a:pPr algn="ctr" defTabSz="1371600"/>
            <a:endParaRPr lang="en-ZA" sz="4800" dirty="0">
              <a:solidFill>
                <a:srgbClr val="EF7100"/>
              </a:solidFill>
              <a:latin typeface="Gill Sans MT Pro Medium" pitchFamily="34" charset="0" panose="020B0502020104020203"/>
              <a:cs typeface="Arial" pitchFamily="34" charset="0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"/>
            <a:ext cx="18275968" cy="1904145"/>
            <a:chOff x="12032" y="-1149"/>
            <a:chExt cx="18275968" cy="2068116"/>
          </a:xfrm>
        </p:grpSpPr>
        <p:sp>
          <p:nvSpPr>
            <p:cNvPr id="8" name="Google Shape;193;p9"/>
            <p:cNvSpPr/>
            <p:nvPr/>
          </p:nvSpPr>
          <p:spPr>
            <a:xfrm>
              <a:off x="12032" y="-1149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3128956" y="110769"/>
              <a:ext cx="13140267" cy="6685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Youth Challenge Fund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032" y="942975"/>
            <a:ext cx="18275968" cy="934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/>
          <p:nvPr/>
        </p:nvSpPr>
        <p:spPr>
          <a:xfrm>
            <a:off x="1146179" y="521052"/>
            <a:ext cx="14776704" cy="138309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47D21"/>
                </a:solidFill>
                <a:latin typeface="Gill Sans MT Pro Medium" pitchFamily="34" charset="0" panose="020B0502020104020203"/>
                <a:ea typeface="+mj-ea"/>
                <a:cs typeface="+mj-cs"/>
              </a:defRPr>
            </a:lvl1pPr>
          </a:lstStyle>
          <a:p>
            <a:pPr algn="ctr" defTabSz="1371600"/>
            <a:endParaRPr lang="en-ZA" sz="4800" dirty="0">
              <a:solidFill>
                <a:srgbClr val="EF7100"/>
              </a:solidFill>
              <a:latin typeface="Gill Sans MT Pro Medium" pitchFamily="34" charset="0" panose="020B0502020104020203"/>
              <a:cs typeface="Arial" pitchFamily="34" charset="0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63971"/>
            <a:ext cx="18275968" cy="1183222"/>
            <a:chOff x="12032" y="-1149"/>
            <a:chExt cx="18275968" cy="1183222"/>
          </a:xfrm>
        </p:grpSpPr>
        <p:sp>
          <p:nvSpPr>
            <p:cNvPr id="8" name="Google Shape;193;p9"/>
            <p:cNvSpPr/>
            <p:nvPr/>
          </p:nvSpPr>
          <p:spPr>
            <a:xfrm>
              <a:off x="12032" y="-1149"/>
              <a:ext cx="18275968" cy="1183222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2714622" y="167914"/>
              <a:ext cx="1314026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Youth Challenge Fund…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cont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 panose="020B0604020202020204"/>
                <a:ea typeface="Ubuntu"/>
                <a:cs typeface="Arial" pitchFamily="34" charset="0" panose="020B0604020202020204"/>
                <a:sym typeface="Ubuntu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9144000" y="1629846"/>
            <a:ext cx="8471567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2800" b="1" dirty="0">
                <a:solidFill>
                  <a:schemeClr val="bg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Eligibility Criteria </a:t>
            </a:r>
            <a:endParaRPr lang="en-ZA" sz="2800" dirty="0">
              <a:solidFill>
                <a:schemeClr val="bg1"/>
              </a:solidFill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u="sng" dirty="0">
              <a:latin typeface="Futura Lt BT" pitchFamily="34" charset="0" panose="020B04020202040203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1088" y="2544310"/>
            <a:ext cx="946698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In line with National Youth Policy, the YCF will be providing support to youth start-up businesses/enterprises that meet the following criteria: </a:t>
            </a:r>
            <a:endParaRPr lang="en-ZA" sz="1800" dirty="0">
              <a:effectLst/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pPr marL="800100" indent="-342900" algn="just">
              <a:lnSpc>
                <a:spcPct val="150000"/>
              </a:lnSpc>
              <a:spcAft>
                <a:spcPts val="800"/>
              </a:spcAft>
              <a:buFont typeface="Courier New" pitchFamily="49" charset="0" panose="02070309020205020404"/>
              <a:buChar char="o"/>
            </a:pPr>
            <a:r>
              <a:rPr lang="en-GB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Are between the age of 18 to 35 years. </a:t>
            </a:r>
            <a:endParaRPr lang="en-ZA" sz="1800" dirty="0">
              <a:effectLst/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pPr marL="800100" indent="-342900" algn="just">
              <a:lnSpc>
                <a:spcPct val="150000"/>
              </a:lnSpc>
              <a:spcAft>
                <a:spcPts val="800"/>
              </a:spcAft>
              <a:buFont typeface="Courier New" pitchFamily="49" charset="0" panose="02070309020205020404"/>
              <a:buChar char="o"/>
            </a:pPr>
            <a:r>
              <a:rPr lang="en-US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Registered with CIPC, and willing to register with SARS &amp; UIF (if not registered)</a:t>
            </a:r>
            <a:endParaRPr lang="en-ZA" sz="1800" dirty="0">
              <a:effectLst/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pPr marL="800100" indent="-342900" algn="just">
              <a:lnSpc>
                <a:spcPct val="150000"/>
              </a:lnSpc>
              <a:spcAft>
                <a:spcPts val="800"/>
              </a:spcAft>
              <a:buFont typeface="Courier New" pitchFamily="49" charset="0" panose="02070309020205020404"/>
              <a:buChar char="o"/>
            </a:pPr>
            <a:r>
              <a:rPr lang="en-GB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100% South African-owned enterprises</a:t>
            </a:r>
            <a:endParaRPr lang="en-ZA" sz="1800" dirty="0">
              <a:effectLst/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pPr marL="800100" indent="-342900" algn="just">
              <a:lnSpc>
                <a:spcPct val="150000"/>
              </a:lnSpc>
              <a:spcAft>
                <a:spcPts val="800"/>
              </a:spcAft>
              <a:buFont typeface="Courier New" pitchFamily="49" charset="0" panose="02070309020205020404"/>
              <a:buChar char="o"/>
            </a:pPr>
            <a:r>
              <a:rPr lang="en-GB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Are adequately involved in the day-to-day operation and management of the business with at least one or more of the member/shareholders being a full-time employee of the business, especially the main applicant. </a:t>
            </a:r>
            <a:endParaRPr lang="en-ZA" sz="1800" dirty="0">
              <a:effectLst/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pPr marL="800100" indent="-342900" algn="just">
              <a:lnSpc>
                <a:spcPct val="150000"/>
              </a:lnSpc>
              <a:spcAft>
                <a:spcPts val="800"/>
              </a:spcAft>
              <a:buFont typeface="Courier New" pitchFamily="49" charset="0" panose="02070309020205020404"/>
              <a:buChar char="o"/>
            </a:pPr>
            <a:r>
              <a:rPr lang="en-GB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Prepared to participate in BDS and mentorship (pre and post) </a:t>
            </a:r>
            <a:endParaRPr lang="en-ZA" sz="1800" dirty="0">
              <a:effectLst/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pPr marL="800100" indent="-342900" algn="just">
              <a:lnSpc>
                <a:spcPct val="150000"/>
              </a:lnSpc>
              <a:spcAft>
                <a:spcPts val="800"/>
              </a:spcAft>
              <a:buFont typeface="Courier New" pitchFamily="49" charset="0" panose="02070309020205020404"/>
              <a:buChar char="o"/>
            </a:pPr>
            <a:r>
              <a:rPr lang="en-GB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Commercially viable, sustainable, and feasible business idea.</a:t>
            </a:r>
            <a:endParaRPr lang="en-ZA" sz="1800" dirty="0">
              <a:effectLst/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0962" y="1596508"/>
            <a:ext cx="8315393" cy="67842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2800" b="1" dirty="0">
                <a:solidFill>
                  <a:schemeClr val="bg1"/>
                </a:solidFill>
                <a:latin typeface="Arial" pitchFamily="34" charset="0" panose="020B0604020202020204"/>
                <a:ea typeface="Calibri" pitchFamily="34" charset="0" panose="020F0502020204030204"/>
                <a:cs typeface="Arial" pitchFamily="34" charset="0" panose="020B0604020202020204"/>
              </a:rPr>
              <a:t>Financial Support</a:t>
            </a:r>
            <a:endParaRPr lang="en-ZA" sz="2800" dirty="0">
              <a:solidFill>
                <a:schemeClr val="bg1"/>
              </a:solidFill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endParaRPr lang="en-ZA" u="sng" dirty="0">
              <a:latin typeface="Futura Lt BT" pitchFamily="34" charset="0" panose="020B04020202040203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013" y="2510972"/>
            <a:ext cx="8589542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Courier New" pitchFamily="49" charset="0" panose="02070309020205020404"/>
              <a:buChar char="o"/>
              <a:tabLst>
                <a:tab pos="685800" algn="l"/>
              </a:tabLst>
            </a:pPr>
            <a:r>
              <a:rPr lang="en-ZA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Both channels will receive a START-UP maximum of R2 million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Courier New" pitchFamily="49" charset="0" panose="02070309020205020404"/>
              <a:buChar char="o"/>
              <a:tabLst>
                <a:tab pos="685800" algn="l"/>
              </a:tabLst>
            </a:pPr>
            <a:r>
              <a:rPr lang="en-ZA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Both channels will receive GROWTH maximum of R15 million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Courier New" pitchFamily="49" charset="0" panose="02070309020205020404"/>
              <a:buChar char="o"/>
              <a:tabLst>
                <a:tab pos="685800" algn="l"/>
              </a:tabLst>
            </a:pPr>
            <a:r>
              <a:rPr lang="en-ZA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Within the red channel 40% will be allocated as a grant and 60% loan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Courier New" pitchFamily="49" charset="0" panose="02070309020205020404"/>
              <a:buChar char="o"/>
              <a:tabLst>
                <a:tab pos="685800" algn="l"/>
              </a:tabLst>
            </a:pPr>
            <a:r>
              <a:rPr lang="en-ZA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Within the blue channel 30% will be allocated as a grant and 70% loan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Courier New" pitchFamily="49" charset="0" panose="02070309020205020404"/>
              <a:buChar char="o"/>
              <a:tabLst>
                <a:tab pos="685800" algn="l"/>
              </a:tabLst>
            </a:pPr>
            <a:r>
              <a:rPr lang="en-ZA" sz="1800" dirty="0">
                <a:effectLst/>
                <a:latin typeface="Arial" pitchFamily="34" charset="0" panose="020B0604020202020204"/>
                <a:ea typeface="Times New Roman" pitchFamily="18" charset="0" panose="02020603050405020304"/>
                <a:cs typeface="Arial" pitchFamily="34" charset="0" panose="020B0604020202020204"/>
              </a:rPr>
              <a:t>Growth blended finance is 20% grant and 80% loan in both red and blue channels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 panose="020B0604020202020204"/>
              <a:ea typeface="Verdana" pitchFamily="34" charset="0" panose="020B0604030504040204"/>
              <a:cs typeface="Arial" pitchFamily="34" charset="0" panose="020B060402020202020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3013" y="5641552"/>
          <a:ext cx="8589543" cy="2830401"/>
        </p:xfrm>
        <a:graphic>
          <a:graphicData uri="http://schemas.openxmlformats.org/drawingml/2006/table">
            <a:tbl>
              <a:tblPr firstRow="1" bandRow="1"/>
              <a:tblGrid>
                <a:gridCol w="3247266"/>
                <a:gridCol w="3037765"/>
                <a:gridCol w="23045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600" dirty="0">
                        <a:effectLst/>
                        <a:latin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Red Channel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Blue Channel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866">
                <a:tc>
                  <a:txBody>
                    <a:bodyPr anchor="ctr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Focus of Channel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Technology &amp; Innovation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Other Sectors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866">
                <a:tc>
                  <a:txBody>
                    <a:bodyPr anchor="ctr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Start-up Maximum per Enterprise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R2mil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R2mil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81727">
                <a:tc>
                  <a:txBody>
                    <a:bodyPr anchor="ctr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Start-up Blended Finance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40% grant / 60% loan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30% grant / 70% loan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866">
                <a:tc>
                  <a:txBody>
                    <a:bodyPr anchor="ctr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Growth Maximum per Enterprise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R15mil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R15mil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81727">
                <a:tc>
                  <a:txBody>
                    <a:bodyPr anchor="ctr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Growth Blended Finance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20% grant / 80% loan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ctr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20% grant / 80% loan</a:t>
                      </a:r>
                      <a:endParaRPr lang="en-ZA" sz="160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3;p9"/>
          <p:cNvSpPr/>
          <p:nvPr/>
        </p:nvSpPr>
        <p:spPr>
          <a:xfrm>
            <a:off x="-4901" y="-278342"/>
            <a:ext cx="18275968" cy="1086655"/>
          </a:xfrm>
          <a:prstGeom prst="rect">
            <a:avLst/>
          </a:prstGeom>
          <a:solidFill>
            <a:srgbClr val="EF7100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7" name="Title 1"/>
          <p:cNvSpPr>
            <a:spLocks noGrp="1" noEditPoints="1"/>
          </p:cNvSpPr>
          <p:nvPr>
            <p:ph type="title"/>
          </p:nvPr>
        </p:nvSpPr>
        <p:spPr>
          <a:xfrm>
            <a:off x="6995209" y="-342347"/>
            <a:ext cx="10515600" cy="1325563"/>
          </a:xfrm>
        </p:spPr>
        <p:txBody>
          <a:bodyPr vert="horz">
            <a:normAutofit/>
          </a:bodyPr>
          <a:lstStyle/>
          <a:p>
            <a:pPr algn="r"/>
            <a:r>
              <a:rPr lang="en-US" sz="3600" dirty="0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Application Checklist</a:t>
            </a:r>
            <a:endParaRPr lang="en-ZA" sz="3600" dirty="0">
              <a:latin typeface="Arial" pitchFamily="34" charset="0" panose="020B0604020202020204"/>
              <a:ea typeface="+mn-ea"/>
              <a:cs typeface="Arial" pitchFamily="34" charset="0" panose="020B0604020202020204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157158" y="868674"/>
            <a:ext cx="16173455" cy="485790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  <a:cs typeface="Arial" pitchFamily="34" charset="0" panose="020B0604020202020204"/>
              </a:rPr>
              <a:t>Affordability testing</a:t>
            </a:r>
            <a:endParaRPr lang="en-ZA" sz="1600" u="sng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200037" y="5178740"/>
            <a:ext cx="16130575" cy="427667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  <a:cs typeface="Arial" pitchFamily="34" charset="0" panose="020B0604020202020204"/>
              </a:rPr>
              <a:t>Know your client (FICA)</a:t>
            </a:r>
            <a:endParaRPr lang="en-ZA" sz="1600" u="sng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184427" y="6459847"/>
            <a:ext cx="16159061" cy="518513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  <a:cs typeface="Arial" pitchFamily="34" charset="0" panose="020B0604020202020204"/>
              </a:rPr>
              <a:t>Capacity to deliver</a:t>
            </a:r>
            <a:endParaRPr lang="en-ZA" sz="1600" u="sng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184544" y="7831457"/>
            <a:ext cx="16146068" cy="510529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  <a:cs typeface="Arial" pitchFamily="34" charset="0" panose="020B0604020202020204"/>
              </a:rPr>
              <a:t>Commitment</a:t>
            </a:r>
            <a:endParaRPr lang="en-ZA" sz="1600" u="sng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170032" y="8645828"/>
            <a:ext cx="16173455" cy="477961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  <a:cs typeface="Arial" pitchFamily="34" charset="0" panose="020B0604020202020204"/>
              </a:rPr>
              <a:t>Compliance</a:t>
            </a:r>
            <a:endParaRPr lang="en-ZA" sz="16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57158" y="1338965"/>
            <a:ext cx="16173455" cy="3763787"/>
          </a:xfrm>
          <a:prstGeom prst="rect">
            <a:avLst/>
          </a:prstGeom>
          <a:solidFill>
            <a:srgbClr val="ED7423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Cash flow projections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Loan Breakdown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Supporting quotations (with contact person and banking details of supplier)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Personal Income and Expenditure Schedule and Assets &amp; Liability Statement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Proof of own contribution and source (if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If a judgment, notice, default is issued against the applicant, a letter or document to prove that arrangements are made to settle the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account or proof that the account is settled must be provided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Historic Financial statements (not less than 3 years – if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Up to date Management Accounts (if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Debtors Age Analysis (if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Creditors Age Analysis (if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Six months latest bank statement (personal and business)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Lease agreement (if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Franchise Agreement (if applicable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Project plan and projections (contract financing)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Copy of Contract or Order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037" y="5610022"/>
            <a:ext cx="16134088" cy="767133"/>
          </a:xfrm>
          <a:prstGeom prst="rect">
            <a:avLst/>
          </a:prstGeom>
          <a:solidFill>
            <a:srgbClr val="ED7423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Certified copy of ID and that of Spouse (if married In Community of Property [ICOP])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Marriage certificate (where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Proof of residence – utility bill / sworn affidavit (not older than 3 months)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32" y="6978360"/>
            <a:ext cx="16173457" cy="773673"/>
          </a:xfrm>
          <a:prstGeom prst="rect">
            <a:avLst/>
          </a:prstGeom>
          <a:solidFill>
            <a:srgbClr val="ED7423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sz="1400" kern="0" dirty="0">
                <a:solidFill>
                  <a:srgbClr val="000000"/>
                </a:solidFill>
                <a:effectLst/>
                <a:latin typeface="GillSans"/>
                <a:ea typeface="Calibri" pitchFamily="34" charset="0" panose="020F0502020204030204"/>
                <a:cs typeface="GillSans"/>
              </a:rPr>
              <a:t>Short CV of the members/directors/ shareholders/ trustees, etc.</a:t>
            </a:r>
            <a:endParaRPr lang="en-ZA" sz="2400" kern="100" dirty="0">
              <a:effectLst/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sz="1400" kern="0" dirty="0">
                <a:solidFill>
                  <a:srgbClr val="000000"/>
                </a:solidFill>
                <a:effectLst/>
                <a:latin typeface="GillSans"/>
                <a:ea typeface="Calibri" pitchFamily="34" charset="0" panose="020F0502020204030204"/>
                <a:cs typeface="GillSans"/>
              </a:rPr>
              <a:t>Completion certificate for previous work done (for construction projects only)</a:t>
            </a:r>
            <a:endParaRPr lang="en-ZA" sz="2400" kern="100" dirty="0">
              <a:effectLst/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1400" kern="0" dirty="0">
                <a:solidFill>
                  <a:srgbClr val="000000"/>
                </a:solidFill>
                <a:effectLst/>
                <a:latin typeface="GillSans"/>
                <a:ea typeface="Calibri" pitchFamily="34" charset="0" panose="020F0502020204030204"/>
                <a:cs typeface="GillSans"/>
              </a:rPr>
              <a:t>Funding template or Company Profile (TREP)</a:t>
            </a:r>
            <a:endParaRPr lang="en-ZA" sz="2400" kern="100" dirty="0">
              <a:effectLst/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17" y="8296265"/>
            <a:ext cx="16160242" cy="306109"/>
          </a:xfrm>
          <a:prstGeom prst="rect">
            <a:avLst/>
          </a:prstGeom>
          <a:solidFill>
            <a:srgbClr val="ED7423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Surety Form (where applicable) – we don’t require tangible security as we are a cashflow lender (risk capital)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55" y="9123790"/>
            <a:ext cx="16173458" cy="997645"/>
          </a:xfrm>
          <a:prstGeom prst="rect">
            <a:avLst/>
          </a:prstGeom>
          <a:solidFill>
            <a:srgbClr val="ED7423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Valid Tax Clearance Certificate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Company Registration Documents e.g. CK2, Company Profile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Proof of CIPC/CIPRO annual fees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kern="0" dirty="0">
                <a:solidFill>
                  <a:srgbClr val="000000"/>
                </a:solidFill>
                <a:effectLst/>
                <a:latin typeface="+mn-lt"/>
                <a:ea typeface="Calibri" pitchFamily="34" charset="0" panose="020F0502020204030204"/>
                <a:cs typeface="GillSans"/>
              </a:rPr>
              <a:t>Member’s resolution to apply (if applicable)</a:t>
            </a:r>
            <a:endParaRPr lang="en-ZA" kern="100" dirty="0">
              <a:effectLst/>
              <a:latin typeface="+mn-lt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/>
          <p:nvPr/>
        </p:nvSpPr>
        <p:spPr>
          <a:xfrm>
            <a:off x="1146179" y="521052"/>
            <a:ext cx="14776704" cy="138309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47D21"/>
                </a:solidFill>
                <a:latin typeface="Gill Sans MT Pro Medium" pitchFamily="34" charset="0" panose="020B0502020104020203"/>
                <a:ea typeface="+mj-ea"/>
                <a:cs typeface="+mj-cs"/>
              </a:defRPr>
            </a:lvl1pPr>
          </a:lstStyle>
          <a:p>
            <a:pPr algn="ctr" defTabSz="1371600"/>
            <a:endParaRPr lang="en-ZA" sz="4800" dirty="0">
              <a:solidFill>
                <a:srgbClr val="EF7100"/>
              </a:solidFill>
              <a:latin typeface="Gill Sans MT Pro Medium" pitchFamily="34" charset="0" panose="020B0502020104020203"/>
              <a:cs typeface="Arial" pitchFamily="34" charset="0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63971"/>
            <a:ext cx="18275968" cy="2068116"/>
            <a:chOff x="12032" y="-1149"/>
            <a:chExt cx="18275968" cy="2068116"/>
          </a:xfrm>
        </p:grpSpPr>
        <p:sp>
          <p:nvSpPr>
            <p:cNvPr id="8" name="Google Shape;193;p9"/>
            <p:cNvSpPr/>
            <p:nvPr/>
          </p:nvSpPr>
          <p:spPr>
            <a:xfrm>
              <a:off x="12032" y="-1149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4572000" y="725132"/>
              <a:ext cx="13140267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Funding Template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23132" y="2190240"/>
          <a:ext cx="14436067" cy="82296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436067"/>
              </a:tblGrid>
              <a:tr h="385024">
                <a:tc>
                  <a:txBody>
                    <a:bodyPr lIns="101585" tIns="0" rIns="101585" bIns="0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rgbClr val="1D8E50"/>
                          </a:solidFill>
                          <a:effectLst/>
                          <a:latin typeface="Arial" pitchFamily="34" charset="0" panose="020B0604020202020204"/>
                          <a:ea typeface="Calibri" pitchFamily="34" charset="0" panose="020F0502020204030204"/>
                          <a:cs typeface="Arial" pitchFamily="34" charset="0" panose="020B0604020202020204"/>
                        </a:rPr>
                        <a:t>https://www.sefa.org.za/uploads/files/files/Common-Funding-Template.pdf</a:t>
                      </a: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1. Company Information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2. Shareholder(s) Information 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3. Company Structure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4. Business Operations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5. Products and Services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6. Market (Industry) Analysis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7. Target Market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8. Marketing Strategy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9. Sales Strategy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10. Competitive Environment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11. Location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12. External Environment (Political; Economic; Social; Technology; Environmental; Legal)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13. Funding Requirements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14. Financial Model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15. Banking Information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16.Supplier Information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17. Staffing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78175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18. Compliance Environment 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  <a:tr h="385024">
                <a:tc>
                  <a:txBody>
                    <a:bodyPr lIns="101585" tIns="0" rIns="101585" bIns="0"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effectLst/>
                          <a:latin typeface="Arial" pitchFamily="34" charset="0" panose="020B0604020202020204"/>
                          <a:cs typeface="Arial" pitchFamily="34" charset="0" panose="020B0604020202020204"/>
                        </a:rPr>
                        <a:t>19. SWOT Analysis</a:t>
                      </a:r>
                      <a:endParaRPr lang="en-ZA" sz="1800" b="0" dirty="0">
                        <a:effectLst/>
                        <a:latin typeface="Arial" pitchFamily="34" charset="0" panose="020B0604020202020204"/>
                        <a:ea typeface="Calibri" pitchFamily="34" charset="0" panose="020F0502020204030204"/>
                        <a:cs typeface="Arial" pitchFamily="34" charset="0" panose="020B0604020202020204"/>
                      </a:endParaRPr>
                    </a:p>
                  </a:txBody>
                  <a:tcPr marL="101585" marR="10158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9"/>
          <p:cNvGraphicFramePr/>
          <p:nvPr/>
        </p:nvGraphicFramePr>
        <p:xfrm>
          <a:off x="2575560" y="1877834"/>
          <a:ext cx="13803462" cy="711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2032" y="0"/>
            <a:ext cx="18275968" cy="2068116"/>
            <a:chOff x="12032" y="1422400"/>
            <a:chExt cx="18275968" cy="2068116"/>
          </a:xfrm>
        </p:grpSpPr>
        <p:sp>
          <p:nvSpPr>
            <p:cNvPr id="8" name="Google Shape;193;p9"/>
            <p:cNvSpPr/>
            <p:nvPr/>
          </p:nvSpPr>
          <p:spPr>
            <a:xfrm>
              <a:off x="12032" y="1422400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6858001" y="2148681"/>
              <a:ext cx="10769599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ZA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DSBD PORTFOLIO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6060" y="2448093"/>
            <a:ext cx="11630025" cy="572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 l="7033" t="60995" r="81354" b="25259"/>
          <a:stretch/>
        </p:blipFill>
        <p:spPr bwMode="auto">
          <a:xfrm>
            <a:off x="6897757" y="2114228"/>
            <a:ext cx="663542" cy="5958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08846" y="2154270"/>
            <a:ext cx="4294765" cy="4154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just" defTabSz="1371600"/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There are not monthly repayments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8128" t="75851" r="80258" b="10403"/>
          <a:stretch/>
        </p:blipFill>
        <p:spPr bwMode="auto">
          <a:xfrm>
            <a:off x="6937512" y="2618250"/>
            <a:ext cx="621819" cy="5801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58722" y="2640761"/>
            <a:ext cx="9844088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just" defTabSz="1371600"/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You are giving up a portion of our business to the funder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rcRect l="7033" t="60995" r="81354" b="25259"/>
          <a:stretch/>
        </p:blipFill>
        <p:spPr bwMode="auto">
          <a:xfrm>
            <a:off x="1838746" y="7232887"/>
            <a:ext cx="663542" cy="5958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96139" y="7272929"/>
            <a:ext cx="5158785" cy="4154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just" defTabSz="1371600"/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You retain full ownership of your business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8128" t="75851" r="80258" b="10403"/>
          <a:stretch/>
        </p:blipFill>
        <p:spPr bwMode="auto">
          <a:xfrm>
            <a:off x="1838745" y="7756787"/>
            <a:ext cx="621819" cy="58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60565" y="7759419"/>
            <a:ext cx="9844088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just" defTabSz="1371600"/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There are monthly repayments (interest and capital)</a:t>
            </a:r>
          </a:p>
        </p:txBody>
      </p:sp>
      <p:sp>
        <p:nvSpPr>
          <p:cNvPr id="14" name="Thought Bubble: Cloud 13"/>
          <p:cNvSpPr/>
          <p:nvPr/>
        </p:nvSpPr>
        <p:spPr>
          <a:xfrm>
            <a:off x="4601030" y="8587268"/>
            <a:ext cx="8657772" cy="907503"/>
          </a:xfrm>
          <a:prstGeom prst="cloudCallout">
            <a:avLst>
              <a:gd name="adj1" fmla="val -705"/>
              <a:gd name="adj2" fmla="val -222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altLang="en-US" sz="2100" b="1" dirty="0">
              <a:solidFill>
                <a:prstClr val="white"/>
              </a:solidFill>
              <a:latin typeface="Calibri" pitchFamily="34" charset="0" panose="020F0502020204030204"/>
            </a:endParaRPr>
          </a:p>
          <a:p>
            <a:pPr algn="ctr" defTabSz="1371600"/>
            <a:r>
              <a:rPr lang="en-US" altLang="en-US" sz="2100" b="1" dirty="0" err="1">
                <a:solidFill>
                  <a:prstClr val="black"/>
                </a:solidFill>
                <a:latin typeface="+mj-lt"/>
              </a:rPr>
              <a:t>sefa</a:t>
            </a: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 is a debt lender – not an equity investor</a:t>
            </a:r>
          </a:p>
          <a:p>
            <a:pPr algn="ctr" defTabSz="1371600"/>
            <a:endParaRPr lang="en-ZA" sz="2700" dirty="0">
              <a:solidFill>
                <a:prstClr val="white"/>
              </a:solidFill>
              <a:latin typeface="Calibri" pitchFamily="34" charset="0" panose="020F050202020403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032" y="173"/>
            <a:ext cx="18275968" cy="2068116"/>
            <a:chOff x="12032" y="1422400"/>
            <a:chExt cx="18275968" cy="2068116"/>
          </a:xfrm>
        </p:grpSpPr>
        <p:sp>
          <p:nvSpPr>
            <p:cNvPr id="16" name="Google Shape;193;p9"/>
            <p:cNvSpPr/>
            <p:nvPr/>
          </p:nvSpPr>
          <p:spPr>
            <a:xfrm>
              <a:off x="12032" y="1422400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4487333" y="2148681"/>
              <a:ext cx="1314026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DIFFERENT TYPES OF FUNDING</a:t>
              </a:r>
              <a:endParaRPr kumimoji="0" lang="en-ZA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Ubuntu"/>
                <a:cs typeface="Arial" pitchFamily="34" charset="0" panose="020B0604020202020204"/>
                <a:sym typeface="Ubuntu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/>
          <p:cNvGraphicFramePr>
            <a:graphicFrameLocks noGrp="1"/>
          </p:cNvGraphicFramePr>
          <p:nvPr>
            <p:ph idx="1"/>
          </p:nvPr>
        </p:nvGraphicFramePr>
        <p:xfrm>
          <a:off x="1257300" y="3111015"/>
          <a:ext cx="15773401" cy="5227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004353"/>
                <a:gridCol w="10769048"/>
              </a:tblGrid>
              <a:tr h="479809">
                <a:tc gridSpan="2">
                  <a:txBody>
                    <a:bodyPr lIns="137160" tIns="68580" rIns="137160" bIns="68580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ZA" sz="2000" dirty="0"/>
                        <a:t>CONTACT US</a:t>
                      </a: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79809"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/>
                        <a:t>Website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>
                          <a:hlinkClick r:id="rId1"/>
                        </a:rPr>
                        <a:t>www.sefa.org.za</a:t>
                      </a:r>
                      <a:r>
                        <a:rPr lang="en-ZA" sz="2000" dirty="0"/>
                        <a:t> – online application portal</a:t>
                      </a:r>
                    </a:p>
                  </a:txBody>
                  <a:tcPr marL="137160" marR="137160" marT="68580" marB="68580"/>
                </a:tc>
              </a:tr>
              <a:tr h="479809"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/>
                        <a:t>Switchboard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/>
                        <a:t>27 12 748 9600</a:t>
                      </a:r>
                    </a:p>
                  </a:txBody>
                  <a:tcPr marL="137160" marR="137160" marT="68580" marB="68580"/>
                </a:tc>
              </a:tr>
              <a:tr h="479809"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/>
                        <a:t>Central Email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>
                          <a:hlinkClick r:id="rId2"/>
                        </a:rPr>
                        <a:t>helpline@sefa.org.za</a:t>
                      </a:r>
                      <a:r>
                        <a:rPr lang="en-ZA" sz="2000" dirty="0"/>
                        <a:t> / </a:t>
                      </a:r>
                      <a:r>
                        <a:rPr lang="en-ZA" sz="2000" dirty="0">
                          <a:hlinkClick r:id="rId3"/>
                        </a:rPr>
                        <a:t>complaints@sefa.org.za</a:t>
                      </a:r>
                      <a:r>
                        <a:rPr lang="en-ZA" sz="2000" dirty="0"/>
                        <a:t> </a:t>
                      </a:r>
                      <a:endParaRPr lang="en-ZA" sz="2000" dirty="0">
                        <a:latin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 marL="137160" marR="137160" marT="68580" marB="68580"/>
                </a:tc>
              </a:tr>
              <a:tr h="547600"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ZA" sz="2000" dirty="0"/>
                    </a:p>
                  </a:txBody>
                  <a:tcPr marL="137160" marR="137160" marT="68580" marB="68580"/>
                </a:tc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kern="1200" dirty="0">
                          <a:solidFill>
                            <a:schemeClr val="tx1"/>
                          </a:solidFill>
                          <a:effectLst/>
                        </a:rPr>
                        <a:t>@TheRealSEFA</a:t>
                      </a:r>
                      <a:endParaRPr lang="en-ZA" sz="2000" dirty="0"/>
                    </a:p>
                  </a:txBody>
                  <a:tcPr marL="137160" marR="137160" marT="68580" marB="68580"/>
                </a:tc>
              </a:tr>
              <a:tr h="547600"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/>
                        <a:t>Facebook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kern="1200" dirty="0" err="1">
                          <a:solidFill>
                            <a:schemeClr val="tx1"/>
                          </a:solidFill>
                          <a:effectLst/>
                        </a:rPr>
                        <a:t>SmallEnterpriseFinanceAgency</a:t>
                      </a:r>
                      <a:endParaRPr lang="en-ZA" sz="2000" dirty="0"/>
                    </a:p>
                  </a:txBody>
                  <a:tcPr marL="137160" marR="137160" marT="68580" marB="68580"/>
                </a:tc>
              </a:tr>
              <a:tr h="547600"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sz="2000" dirty="0" err="1"/>
                        <a:t>Linkedin</a:t>
                      </a:r>
                      <a:endParaRPr lang="en-ZA" sz="2000" dirty="0"/>
                    </a:p>
                  </a:txBody>
                  <a:tcPr marL="137160" marR="137160" marT="68580" marB="68580"/>
                </a:tc>
                <a:tc>
                  <a:txBody>
                    <a:bodyPr lIns="137160" tIns="68580" rIns="137160" bIns="68580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effectLst/>
                        </a:rPr>
                        <a:t>the-small-enterprise-finance-agency </a:t>
                      </a:r>
                      <a:endParaRPr lang="en-ZA" sz="2000" u="none" dirty="0"/>
                    </a:p>
                  </a:txBody>
                  <a:tcPr marL="137160" marR="137160" marT="68580" marB="68580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4901" y="6"/>
            <a:ext cx="18275968" cy="2068116"/>
            <a:chOff x="12032" y="1422400"/>
            <a:chExt cx="18275968" cy="2068116"/>
          </a:xfrm>
        </p:grpSpPr>
        <p:sp>
          <p:nvSpPr>
            <p:cNvPr id="5" name="Google Shape;193;p9"/>
            <p:cNvSpPr/>
            <p:nvPr/>
          </p:nvSpPr>
          <p:spPr>
            <a:xfrm>
              <a:off x="12032" y="1422400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6858001" y="2148681"/>
              <a:ext cx="10769599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ZA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s</a:t>
              </a:r>
              <a:r>
                <a:rPr kumimoji="0" lang="en-ZA" sz="4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efa’s</a:t>
              </a:r>
              <a:r>
                <a:rPr kumimoji="0" lang="en-ZA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 CONTACTS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51" y="5857887"/>
            <a:ext cx="957254" cy="298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78989" y="611026"/>
            <a:ext cx="13459415" cy="9218777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203682" y="9752889"/>
            <a:ext cx="1084319" cy="433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 panose="020B0604020202020204"/>
                <a:ea typeface="MS PGothic" charset="0"/>
                <a:cs typeface="MS PGothic" charset="0"/>
              </a:defRPr>
            </a:lvl9pPr>
          </a:lstStyle>
          <a:p>
            <a:pPr algn="ctr"/>
            <a:fld id="{EC00F8D6-7425-B449-9C65-460993480951}" type="slidenum">
              <a:rPr lang="en-ZA" sz="2216">
                <a:solidFill>
                  <a:srgbClr val="645A50"/>
                </a:solidFill>
              </a:rPr>
              <a:t>22</a:t>
            </a:fld>
            <a:endParaRPr lang="en-ZA" sz="2216" dirty="0">
              <a:solidFill>
                <a:srgbClr val="645A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/>
          <p:cNvPicPr>
            <a:picLocks noChangeAspect="1"/>
          </p:cNvPicPr>
          <p:nvPr/>
        </p:nvPicPr>
        <p:blipFill>
          <a:blip r:embed="rId1"/>
          <a:srcRect l="8813" r="7885"/>
          <a:stretch/>
        </p:blipFill>
        <p:spPr>
          <a:xfrm>
            <a:off x="1540932" y="778935"/>
            <a:ext cx="14840809" cy="8500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843213" y="2328862"/>
            <a:ext cx="12087225" cy="7424795"/>
            <a:chOff x="2792972" y="1471093"/>
            <a:chExt cx="11843109" cy="7452830"/>
          </a:xfrm>
        </p:grpSpPr>
        <p:sp>
          <p:nvSpPr>
            <p:cNvPr id="3" name="Freeform 30"/>
            <p:cNvSpPr/>
            <p:nvPr/>
          </p:nvSpPr>
          <p:spPr>
            <a:xfrm>
              <a:off x="8274767" y="4487873"/>
              <a:ext cx="2896298" cy="2083067"/>
            </a:xfrm>
            <a:custGeom>
              <a:avLst/>
              <a:rect l="l" t="t" r="r" b="b"/>
              <a:pathLst>
                <a:path w="1930865" h="1388711">
                  <a:moveTo>
                    <a:pt x="1288549" y="0"/>
                  </a:moveTo>
                  <a:cubicBezTo>
                    <a:pt x="1474966" y="0"/>
                    <a:pt x="1654765" y="22708"/>
                    <a:pt x="1823873" y="64860"/>
                  </a:cubicBezTo>
                  <a:lnTo>
                    <a:pt x="1930865" y="96242"/>
                  </a:lnTo>
                  <a:lnTo>
                    <a:pt x="1927327" y="152286"/>
                  </a:lnTo>
                  <a:cubicBezTo>
                    <a:pt x="1853576" y="733253"/>
                    <a:pt x="1348181" y="1212137"/>
                    <a:pt x="671745" y="1380451"/>
                  </a:cubicBezTo>
                  <a:lnTo>
                    <a:pt x="631590" y="1388711"/>
                  </a:lnTo>
                  <a:lnTo>
                    <a:pt x="631183" y="1382313"/>
                  </a:lnTo>
                  <a:cubicBezTo>
                    <a:pt x="588162" y="1046053"/>
                    <a:pt x="398261" y="744260"/>
                    <a:pt x="113211" y="517994"/>
                  </a:cubicBezTo>
                  <a:lnTo>
                    <a:pt x="0" y="436320"/>
                  </a:lnTo>
                  <a:lnTo>
                    <a:pt x="15615" y="422551"/>
                  </a:lnTo>
                  <a:cubicBezTo>
                    <a:pt x="341388" y="161477"/>
                    <a:pt x="791438" y="0"/>
                    <a:pt x="1288549" y="0"/>
                  </a:cubicBezTo>
                  <a:close/>
                </a:path>
              </a:pathLst>
            </a:custGeom>
            <a:solidFill>
              <a:srgbClr val="D40039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ZA" sz="2700" b="1" dirty="0">
                <a:solidFill>
                  <a:prstClr val="black"/>
                </a:solidFill>
                <a:latin typeface="Calibri" pitchFamily="34" charset="0" panose="020F0502020204030204"/>
              </a:endParaRPr>
            </a:p>
          </p:txBody>
        </p:sp>
        <p:sp>
          <p:nvSpPr>
            <p:cNvPr id="5" name="Freeform 29"/>
            <p:cNvSpPr/>
            <p:nvPr/>
          </p:nvSpPr>
          <p:spPr>
            <a:xfrm>
              <a:off x="5793903" y="4637067"/>
              <a:ext cx="2480862" cy="1874550"/>
            </a:xfrm>
            <a:custGeom>
              <a:avLst/>
              <a:rect l="l" t="t" r="r" b="b"/>
              <a:pathLst>
                <a:path w="1653908" h="1249700">
                  <a:moveTo>
                    <a:pt x="494185" y="0"/>
                  </a:moveTo>
                  <a:cubicBezTo>
                    <a:pt x="929158" y="0"/>
                    <a:pt x="1328099" y="122455"/>
                    <a:pt x="1639279" y="326303"/>
                  </a:cubicBezTo>
                  <a:lnTo>
                    <a:pt x="1653908" y="336856"/>
                  </a:lnTo>
                  <a:lnTo>
                    <a:pt x="1553335" y="425537"/>
                  </a:lnTo>
                  <a:cubicBezTo>
                    <a:pt x="1333213" y="639291"/>
                    <a:pt x="1188427" y="904718"/>
                    <a:pt x="1151551" y="1195709"/>
                  </a:cubicBezTo>
                  <a:lnTo>
                    <a:pt x="1148149" y="1249700"/>
                  </a:lnTo>
                  <a:lnTo>
                    <a:pt x="1089610" y="1232559"/>
                  </a:lnTo>
                  <a:cubicBezTo>
                    <a:pt x="551178" y="1050369"/>
                    <a:pt x="146604" y="664571"/>
                    <a:pt x="26703" y="195816"/>
                  </a:cubicBezTo>
                  <a:lnTo>
                    <a:pt x="0" y="55847"/>
                  </a:lnTo>
                  <a:lnTo>
                    <a:pt x="131382" y="29031"/>
                  </a:lnTo>
                  <a:cubicBezTo>
                    <a:pt x="248571" y="9996"/>
                    <a:pt x="369907" y="0"/>
                    <a:pt x="494185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ZA" sz="2700" b="1" dirty="0">
                <a:solidFill>
                  <a:prstClr val="black"/>
                </a:solidFill>
                <a:latin typeface="Gill Sans"/>
              </a:endParaRPr>
            </a:p>
          </p:txBody>
        </p:sp>
        <p:sp>
          <p:nvSpPr>
            <p:cNvPr id="6" name="Freeform 28"/>
            <p:cNvSpPr/>
            <p:nvPr/>
          </p:nvSpPr>
          <p:spPr>
            <a:xfrm>
              <a:off x="7507289" y="6511617"/>
              <a:ext cx="1728192" cy="1780464"/>
            </a:xfrm>
            <a:custGeom>
              <a:avLst/>
              <a:rect l="l" t="t" r="r" b="b"/>
              <a:pathLst>
                <a:path w="1152128" h="1186976">
                  <a:moveTo>
                    <a:pt x="5892" y="0"/>
                  </a:moveTo>
                  <a:lnTo>
                    <a:pt x="112748" y="31287"/>
                  </a:lnTo>
                  <a:cubicBezTo>
                    <a:pt x="281857" y="73366"/>
                    <a:pt x="461655" y="96034"/>
                    <a:pt x="648072" y="96034"/>
                  </a:cubicBezTo>
                  <a:cubicBezTo>
                    <a:pt x="772350" y="96034"/>
                    <a:pt x="893687" y="85960"/>
                    <a:pt x="1010875" y="66775"/>
                  </a:cubicBezTo>
                  <a:lnTo>
                    <a:pt x="1143241" y="39547"/>
                  </a:lnTo>
                  <a:lnTo>
                    <a:pt x="1152128" y="179251"/>
                  </a:lnTo>
                  <a:cubicBezTo>
                    <a:pt x="1152128" y="524521"/>
                    <a:pt x="997859" y="841190"/>
                    <a:pt x="741050" y="1088197"/>
                  </a:cubicBezTo>
                  <a:lnTo>
                    <a:pt x="627949" y="1186976"/>
                  </a:lnTo>
                  <a:lnTo>
                    <a:pt x="527266" y="1113643"/>
                  </a:lnTo>
                  <a:cubicBezTo>
                    <a:pt x="201494" y="852570"/>
                    <a:pt x="0" y="491900"/>
                    <a:pt x="0" y="93515"/>
                  </a:cubicBezTo>
                  <a:lnTo>
                    <a:pt x="589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ZA" sz="2700" b="1" dirty="0">
                <a:solidFill>
                  <a:prstClr val="black"/>
                </a:solidFill>
                <a:latin typeface="Calibri" pitchFamily="34" charset="0" panose="020F0502020204030204"/>
              </a:endParaRPr>
            </a:p>
          </p:txBody>
        </p:sp>
        <p:sp>
          <p:nvSpPr>
            <p:cNvPr id="7" name="Freeform 27"/>
            <p:cNvSpPr/>
            <p:nvPr/>
          </p:nvSpPr>
          <p:spPr>
            <a:xfrm>
              <a:off x="5779097" y="2335188"/>
              <a:ext cx="5400600" cy="2807163"/>
            </a:xfrm>
            <a:custGeom>
              <a:avLst/>
              <a:rect l="l" t="t" r="r" b="b"/>
              <a:pathLst>
                <a:path w="3600400" h="1871442">
                  <a:moveTo>
                    <a:pt x="1800200" y="0"/>
                  </a:moveTo>
                  <a:cubicBezTo>
                    <a:pt x="2794423" y="0"/>
                    <a:pt x="3600400" y="644782"/>
                    <a:pt x="3600400" y="1440160"/>
                  </a:cubicBezTo>
                  <a:lnTo>
                    <a:pt x="3594644" y="1531364"/>
                  </a:lnTo>
                  <a:lnTo>
                    <a:pt x="3487652" y="1499982"/>
                  </a:lnTo>
                  <a:cubicBezTo>
                    <a:pt x="3318544" y="1457830"/>
                    <a:pt x="3138745" y="1435122"/>
                    <a:pt x="2952328" y="1435122"/>
                  </a:cubicBezTo>
                  <a:cubicBezTo>
                    <a:pt x="2455217" y="1435122"/>
                    <a:pt x="2005167" y="1596599"/>
                    <a:pt x="1679394" y="1857673"/>
                  </a:cubicBezTo>
                  <a:lnTo>
                    <a:pt x="1663779" y="1871442"/>
                  </a:lnTo>
                  <a:lnTo>
                    <a:pt x="1649150" y="1860889"/>
                  </a:lnTo>
                  <a:cubicBezTo>
                    <a:pt x="1337970" y="1657041"/>
                    <a:pt x="939029" y="1534586"/>
                    <a:pt x="504056" y="1534586"/>
                  </a:cubicBezTo>
                  <a:cubicBezTo>
                    <a:pt x="379778" y="1534586"/>
                    <a:pt x="258442" y="1544582"/>
                    <a:pt x="141253" y="1563617"/>
                  </a:cubicBezTo>
                  <a:lnTo>
                    <a:pt x="9871" y="1590433"/>
                  </a:lnTo>
                  <a:lnTo>
                    <a:pt x="9294" y="1587408"/>
                  </a:lnTo>
                  <a:cubicBezTo>
                    <a:pt x="3148" y="1538994"/>
                    <a:pt x="0" y="1489871"/>
                    <a:pt x="0" y="1440160"/>
                  </a:cubicBezTo>
                  <a:cubicBezTo>
                    <a:pt x="0" y="644782"/>
                    <a:pt x="805977" y="0"/>
                    <a:pt x="1800200" y="0"/>
                  </a:cubicBezTo>
                  <a:close/>
                </a:path>
              </a:pathLst>
            </a:custGeom>
            <a:solidFill>
              <a:srgbClr val="F47B2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ZA" sz="2700" b="1" dirty="0">
                <a:solidFill>
                  <a:prstClr val="black"/>
                </a:solidFill>
                <a:latin typeface="Calibri" pitchFamily="34" charset="0" panose="020F0502020204030204"/>
              </a:endParaRPr>
            </a:p>
          </p:txBody>
        </p:sp>
        <p:sp>
          <p:nvSpPr>
            <p:cNvPr id="8" name="Freeform 26"/>
            <p:cNvSpPr/>
            <p:nvPr/>
          </p:nvSpPr>
          <p:spPr>
            <a:xfrm>
              <a:off x="8449214" y="4632234"/>
              <a:ext cx="4458677" cy="4183674"/>
            </a:xfrm>
            <a:custGeom>
              <a:avLst/>
              <a:rect l="l" t="t" r="r" b="b"/>
              <a:pathLst>
                <a:path w="2972451" h="2789116">
                  <a:moveTo>
                    <a:pt x="1814567" y="0"/>
                  </a:moveTo>
                  <a:lnTo>
                    <a:pt x="1872970" y="17131"/>
                  </a:lnTo>
                  <a:cubicBezTo>
                    <a:pt x="2519089" y="236141"/>
                    <a:pt x="2972451" y="748860"/>
                    <a:pt x="2972451" y="1346437"/>
                  </a:cubicBezTo>
                  <a:cubicBezTo>
                    <a:pt x="2972451" y="2143207"/>
                    <a:pt x="2166474" y="2789116"/>
                    <a:pt x="1172251" y="2789116"/>
                  </a:cubicBezTo>
                  <a:cubicBezTo>
                    <a:pt x="737279" y="2789116"/>
                    <a:pt x="338338" y="2665485"/>
                    <a:pt x="27157" y="2459678"/>
                  </a:cubicBezTo>
                  <a:lnTo>
                    <a:pt x="0" y="2439898"/>
                  </a:lnTo>
                  <a:lnTo>
                    <a:pt x="113101" y="2341119"/>
                  </a:lnTo>
                  <a:cubicBezTo>
                    <a:pt x="369910" y="2094112"/>
                    <a:pt x="524179" y="1777443"/>
                    <a:pt x="524179" y="1432173"/>
                  </a:cubicBezTo>
                  <a:lnTo>
                    <a:pt x="515292" y="1292469"/>
                  </a:lnTo>
                  <a:lnTo>
                    <a:pt x="555447" y="1284209"/>
                  </a:lnTo>
                  <a:cubicBezTo>
                    <a:pt x="1231883" y="1115895"/>
                    <a:pt x="1737278" y="637011"/>
                    <a:pt x="1811029" y="56044"/>
                  </a:cubicBezTo>
                  <a:lnTo>
                    <a:pt x="1814567" y="0"/>
                  </a:lnTo>
                  <a:close/>
                </a:path>
              </a:pathLst>
            </a:custGeom>
            <a:solidFill>
              <a:srgbClr val="007F3E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ZA" sz="2700" b="1" dirty="0">
                <a:solidFill>
                  <a:prstClr val="black"/>
                </a:solidFill>
                <a:latin typeface="Gill Sans"/>
              </a:endParaRPr>
            </a:p>
          </p:txBody>
        </p:sp>
        <p:sp>
          <p:nvSpPr>
            <p:cNvPr id="9" name="Freeform 24"/>
            <p:cNvSpPr/>
            <p:nvPr/>
          </p:nvSpPr>
          <p:spPr>
            <a:xfrm>
              <a:off x="7516129" y="5143500"/>
              <a:ext cx="1706024" cy="1513317"/>
            </a:xfrm>
            <a:custGeom>
              <a:avLst/>
              <a:rect l="l" t="t" r="r" b="b"/>
              <a:pathLst>
                <a:path w="1137349" h="1008878">
                  <a:moveTo>
                    <a:pt x="505759" y="0"/>
                  </a:moveTo>
                  <a:lnTo>
                    <a:pt x="618970" y="81674"/>
                  </a:lnTo>
                  <a:cubicBezTo>
                    <a:pt x="904020" y="307940"/>
                    <a:pt x="1093921" y="609733"/>
                    <a:pt x="1136942" y="945993"/>
                  </a:cubicBezTo>
                  <a:lnTo>
                    <a:pt x="1137349" y="952391"/>
                  </a:lnTo>
                  <a:lnTo>
                    <a:pt x="1004983" y="979619"/>
                  </a:lnTo>
                  <a:cubicBezTo>
                    <a:pt x="887795" y="998804"/>
                    <a:pt x="766458" y="1008878"/>
                    <a:pt x="642180" y="1008878"/>
                  </a:cubicBezTo>
                  <a:cubicBezTo>
                    <a:pt x="455763" y="1008878"/>
                    <a:pt x="275965" y="986210"/>
                    <a:pt x="106856" y="944131"/>
                  </a:cubicBezTo>
                  <a:lnTo>
                    <a:pt x="0" y="912844"/>
                  </a:lnTo>
                  <a:lnTo>
                    <a:pt x="3402" y="858853"/>
                  </a:lnTo>
                  <a:cubicBezTo>
                    <a:pt x="40278" y="567862"/>
                    <a:pt x="185064" y="302435"/>
                    <a:pt x="405186" y="88681"/>
                  </a:cubicBezTo>
                  <a:lnTo>
                    <a:pt x="5057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ZA" sz="2700" b="1" dirty="0">
                <a:solidFill>
                  <a:prstClr val="black"/>
                </a:solidFill>
                <a:latin typeface="Gill San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92972" y="1471093"/>
              <a:ext cx="11843109" cy="7452830"/>
              <a:chOff x="709042" y="980728"/>
              <a:chExt cx="7895406" cy="4968553"/>
            </a:xfrm>
          </p:grpSpPr>
          <p:sp>
            <p:nvSpPr>
              <p:cNvPr id="11" name="Freeform 25"/>
              <p:cNvSpPr/>
              <p:nvPr/>
            </p:nvSpPr>
            <p:spPr>
              <a:xfrm>
                <a:off x="1403649" y="3147226"/>
                <a:ext cx="3076221" cy="2802055"/>
              </a:xfrm>
              <a:custGeom>
                <a:avLst/>
                <a:rect l="l" t="t" r="r" b="b"/>
                <a:pathLst>
                  <a:path w="3076221" h="2802055">
                    <a:moveTo>
                      <a:pt x="1306015" y="0"/>
                    </a:moveTo>
                    <a:lnTo>
                      <a:pt x="1332718" y="139969"/>
                    </a:lnTo>
                    <a:cubicBezTo>
                      <a:pt x="1452619" y="608724"/>
                      <a:pt x="1857193" y="994522"/>
                      <a:pt x="2395625" y="1176712"/>
                    </a:cubicBezTo>
                    <a:lnTo>
                      <a:pt x="2454164" y="1193853"/>
                    </a:lnTo>
                    <a:lnTo>
                      <a:pt x="2448272" y="1287368"/>
                    </a:lnTo>
                    <a:cubicBezTo>
                      <a:pt x="2448272" y="1685753"/>
                      <a:pt x="2649766" y="2046423"/>
                      <a:pt x="2975538" y="2307496"/>
                    </a:cubicBezTo>
                    <a:lnTo>
                      <a:pt x="3076221" y="2380829"/>
                    </a:lnTo>
                    <a:lnTo>
                      <a:pt x="3073134" y="2383525"/>
                    </a:lnTo>
                    <a:cubicBezTo>
                      <a:pt x="2747362" y="2642114"/>
                      <a:pt x="2297312" y="2802055"/>
                      <a:pt x="1800200" y="2802055"/>
                    </a:cubicBezTo>
                    <a:cubicBezTo>
                      <a:pt x="805977" y="2802055"/>
                      <a:pt x="0" y="2162292"/>
                      <a:pt x="0" y="1373104"/>
                    </a:cubicBezTo>
                    <a:cubicBezTo>
                      <a:pt x="0" y="731889"/>
                      <a:pt x="532071" y="189317"/>
                      <a:pt x="1264876" y="8396"/>
                    </a:cubicBezTo>
                    <a:lnTo>
                      <a:pt x="1306015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371600"/>
                <a:endParaRPr lang="en-ZA" sz="2700" b="1" dirty="0">
                  <a:solidFill>
                    <a:prstClr val="black"/>
                  </a:solidFill>
                  <a:latin typeface="Calibri" pitchFamily="34" charset="0" panose="020F0502020204030204"/>
                </a:endParaRPr>
              </a:p>
            </p:txBody>
          </p:sp>
          <p:sp>
            <p:nvSpPr>
              <p:cNvPr id="12" name="Title 1"/>
              <p:cNvSpPr txBox="1"/>
              <p:nvPr/>
            </p:nvSpPr>
            <p:spPr>
              <a:xfrm>
                <a:off x="3995936" y="980728"/>
                <a:ext cx="982638" cy="735458"/>
              </a:xfrm>
              <a:prstGeom prst="rect">
                <a:avLst/>
              </a:prstGeom>
            </p:spPr>
            <p:txBody>
              <a:bodyPr vert="horz" lIns="137160" tIns="68580" rIns="137160" bIns="6858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bg1"/>
                    </a:solidFill>
                    <a:latin typeface="Arial" pitchFamily="34" charset="0" panose="020B0604020202020204"/>
                    <a:ea typeface="+mj-ea"/>
                    <a:cs typeface="Arial" pitchFamily="34" charset="0" panose="020B0604020202020204"/>
                  </a:defRPr>
                </a:lvl1pPr>
              </a:lstStyle>
              <a:p>
                <a:pPr defTabSz="1371600"/>
                <a:r>
                  <a:rPr lang="en-ZA" sz="2100" b="1" i="1" dirty="0">
                    <a:solidFill>
                      <a:prstClr val="black"/>
                    </a:solidFill>
                    <a:latin typeface="Gill Sans"/>
                  </a:rPr>
                  <a:t>PASSION</a:t>
                </a:r>
                <a:endParaRPr lang="en-GB" sz="2100" b="1" i="1" dirty="0">
                  <a:solidFill>
                    <a:prstClr val="black"/>
                  </a:solidFill>
                  <a:latin typeface="Gill Sans"/>
                </a:endParaRPr>
              </a:p>
            </p:txBody>
          </p:sp>
          <p:sp>
            <p:nvSpPr>
              <p:cNvPr id="13" name="Title 1"/>
              <p:cNvSpPr txBox="1"/>
              <p:nvPr/>
            </p:nvSpPr>
            <p:spPr>
              <a:xfrm>
                <a:off x="709042" y="4853782"/>
                <a:ext cx="982638" cy="735458"/>
              </a:xfrm>
              <a:prstGeom prst="rect">
                <a:avLst/>
              </a:prstGeom>
            </p:spPr>
            <p:txBody>
              <a:bodyPr vert="horz" lIns="137160" tIns="68580" rIns="137160" bIns="6858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bg1"/>
                    </a:solidFill>
                    <a:latin typeface="Arial" pitchFamily="34" charset="0" panose="020B0604020202020204"/>
                    <a:ea typeface="+mj-ea"/>
                    <a:cs typeface="Arial" pitchFamily="34" charset="0" panose="020B0604020202020204"/>
                  </a:defRPr>
                </a:lvl1pPr>
              </a:lstStyle>
              <a:p>
                <a:pPr defTabSz="1371600"/>
                <a:r>
                  <a:rPr lang="en-ZA" sz="2100" b="1" i="1" dirty="0">
                    <a:solidFill>
                      <a:prstClr val="black"/>
                    </a:solidFill>
                    <a:latin typeface="Gill Sans"/>
                  </a:rPr>
                  <a:t>TALENT</a:t>
                </a:r>
                <a:endParaRPr lang="en-GB" sz="2100" b="1" i="1" dirty="0">
                  <a:solidFill>
                    <a:prstClr val="black"/>
                  </a:solidFill>
                  <a:latin typeface="Gill Sans"/>
                </a:endParaRPr>
              </a:p>
            </p:txBody>
          </p:sp>
          <p:sp>
            <p:nvSpPr>
              <p:cNvPr id="14" name="Title 1"/>
              <p:cNvSpPr txBox="1"/>
              <p:nvPr/>
            </p:nvSpPr>
            <p:spPr>
              <a:xfrm>
                <a:off x="7452320" y="4781774"/>
                <a:ext cx="1152128" cy="735458"/>
              </a:xfrm>
              <a:prstGeom prst="rect">
                <a:avLst/>
              </a:prstGeom>
            </p:spPr>
            <p:txBody>
              <a:bodyPr vert="horz" lIns="137160" tIns="68580" rIns="137160" bIns="6858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bg1"/>
                    </a:solidFill>
                    <a:latin typeface="Arial" pitchFamily="34" charset="0" panose="020B0604020202020204"/>
                    <a:ea typeface="+mj-ea"/>
                    <a:cs typeface="Arial" pitchFamily="34" charset="0" panose="020B0604020202020204"/>
                  </a:defRPr>
                </a:lvl1pPr>
              </a:lstStyle>
              <a:p>
                <a:pPr algn="ctr" defTabSz="1371600"/>
                <a:r>
                  <a:rPr lang="en-ZA" sz="2100" b="1" i="1" dirty="0">
                    <a:solidFill>
                      <a:prstClr val="black"/>
                    </a:solidFill>
                    <a:latin typeface="Gill Sans"/>
                  </a:rPr>
                  <a:t>BUSINESS MODEL</a:t>
                </a:r>
                <a:endParaRPr lang="en-GB" sz="2100" b="1" i="1" dirty="0">
                  <a:solidFill>
                    <a:prstClr val="black"/>
                  </a:solidFill>
                  <a:latin typeface="Gill Sans"/>
                </a:endParaRPr>
              </a:p>
            </p:txBody>
          </p:sp>
          <p:sp>
            <p:nvSpPr>
              <p:cNvPr id="15" name="Title 1"/>
              <p:cNvSpPr txBox="1"/>
              <p:nvPr/>
            </p:nvSpPr>
            <p:spPr>
              <a:xfrm>
                <a:off x="3013298" y="3269606"/>
                <a:ext cx="982638" cy="735458"/>
              </a:xfrm>
              <a:prstGeom prst="rect">
                <a:avLst/>
              </a:prstGeom>
            </p:spPr>
            <p:txBody>
              <a:bodyPr vert="horz" lIns="137160" tIns="68580" rIns="137160" bIns="6858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bg1"/>
                    </a:solidFill>
                    <a:latin typeface="Arial" pitchFamily="34" charset="0" panose="020B0604020202020204"/>
                    <a:ea typeface="+mj-ea"/>
                    <a:cs typeface="Arial" pitchFamily="34" charset="0" panose="020B0604020202020204"/>
                  </a:defRPr>
                </a:lvl1pPr>
              </a:lstStyle>
              <a:p>
                <a:pPr algn="ctr" defTabSz="1371600"/>
                <a:r>
                  <a:rPr lang="en-ZA" sz="1500" b="1" i="1" dirty="0">
                    <a:solidFill>
                      <a:prstClr val="black"/>
                    </a:solidFill>
                  </a:rPr>
                  <a:t>HAPPY BUT POOR</a:t>
                </a:r>
                <a:endParaRPr lang="en-GB" sz="1500" b="1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itle 1"/>
              <p:cNvSpPr txBox="1"/>
              <p:nvPr/>
            </p:nvSpPr>
            <p:spPr>
              <a:xfrm>
                <a:off x="4932040" y="3125590"/>
                <a:ext cx="982638" cy="735458"/>
              </a:xfrm>
              <a:prstGeom prst="rect">
                <a:avLst/>
              </a:prstGeom>
            </p:spPr>
            <p:txBody>
              <a:bodyPr vert="horz" lIns="137160" tIns="68580" rIns="137160" bIns="6858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bg1"/>
                    </a:solidFill>
                    <a:latin typeface="Arial" pitchFamily="34" charset="0" panose="020B0604020202020204"/>
                    <a:ea typeface="+mj-ea"/>
                    <a:cs typeface="Arial" pitchFamily="34" charset="0" panose="020B0604020202020204"/>
                  </a:defRPr>
                </a:lvl1pPr>
              </a:lstStyle>
              <a:p>
                <a:pPr algn="ctr" defTabSz="1371600"/>
                <a:r>
                  <a:rPr lang="en-ZA" sz="1500" b="1" i="1" dirty="0">
                    <a:solidFill>
                      <a:prstClr val="black"/>
                    </a:solidFill>
                    <a:latin typeface="Gill Sans"/>
                  </a:rPr>
                  <a:t>JUST A DREAM</a:t>
                </a:r>
                <a:endParaRPr lang="en-GB" sz="1500" b="1" i="1" dirty="0">
                  <a:solidFill>
                    <a:prstClr val="black"/>
                  </a:solidFill>
                  <a:latin typeface="Gill Sans"/>
                </a:endParaRPr>
              </a:p>
            </p:txBody>
          </p:sp>
          <p:sp>
            <p:nvSpPr>
              <p:cNvPr id="17" name="Title 1"/>
              <p:cNvSpPr txBox="1"/>
              <p:nvPr/>
            </p:nvSpPr>
            <p:spPr>
              <a:xfrm>
                <a:off x="3995936" y="4493742"/>
                <a:ext cx="982638" cy="735458"/>
              </a:xfrm>
              <a:prstGeom prst="rect">
                <a:avLst/>
              </a:prstGeom>
            </p:spPr>
            <p:txBody>
              <a:bodyPr vert="horz" lIns="137160" tIns="68580" rIns="137160" bIns="6858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bg1"/>
                    </a:solidFill>
                    <a:latin typeface="Arial" pitchFamily="34" charset="0" panose="020B0604020202020204"/>
                    <a:ea typeface="+mj-ea"/>
                    <a:cs typeface="Arial" pitchFamily="34" charset="0" panose="020B0604020202020204"/>
                  </a:defRPr>
                </a:lvl1pPr>
              </a:lstStyle>
              <a:p>
                <a:pPr algn="ctr" defTabSz="1371600"/>
                <a:r>
                  <a:rPr lang="en-ZA" sz="1500" b="1" i="1" dirty="0">
                    <a:solidFill>
                      <a:prstClr val="black"/>
                    </a:solidFill>
                    <a:latin typeface="Gill Sans"/>
                  </a:rPr>
                  <a:t>RICH BUT BORED</a:t>
                </a:r>
                <a:endParaRPr lang="en-GB" sz="1500" b="1" i="1" dirty="0">
                  <a:solidFill>
                    <a:prstClr val="black"/>
                  </a:solidFill>
                  <a:latin typeface="Gill Sans"/>
                </a:endParaRPr>
              </a:p>
            </p:txBody>
          </p:sp>
          <p:sp>
            <p:nvSpPr>
              <p:cNvPr id="18" name="Title 1"/>
              <p:cNvSpPr txBox="1"/>
              <p:nvPr/>
            </p:nvSpPr>
            <p:spPr>
              <a:xfrm>
                <a:off x="3877394" y="3629646"/>
                <a:ext cx="982638" cy="735458"/>
              </a:xfrm>
              <a:prstGeom prst="rect">
                <a:avLst/>
              </a:prstGeom>
            </p:spPr>
            <p:txBody>
              <a:bodyPr vert="horz" lIns="137160" tIns="68580" rIns="137160" bIns="6858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bg1"/>
                    </a:solidFill>
                    <a:latin typeface="Arial" pitchFamily="34" charset="0" panose="020B0604020202020204"/>
                    <a:ea typeface="+mj-ea"/>
                    <a:cs typeface="Arial" pitchFamily="34" charset="0" panose="020B0604020202020204"/>
                  </a:defRPr>
                </a:lvl1pPr>
              </a:lstStyle>
              <a:p>
                <a:pPr algn="ctr" defTabSz="1371600"/>
                <a:r>
                  <a:rPr lang="en-ZA" sz="1500" b="1" i="1" dirty="0">
                    <a:solidFill>
                      <a:prstClr val="black"/>
                    </a:solidFill>
                  </a:rPr>
                  <a:t>#WIN</a:t>
                </a:r>
                <a:endParaRPr lang="en-GB" sz="1500" b="1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90861" y="4489956"/>
                <a:ext cx="11527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71600"/>
                <a:r>
                  <a:rPr lang="en-ZA" sz="2100" b="1" i="1" dirty="0">
                    <a:solidFill>
                      <a:prstClr val="black"/>
                    </a:solidFill>
                    <a:latin typeface="Gill Sans"/>
                    <a:cs typeface="Arial" pitchFamily="34" charset="0" panose="020B0604020202020204"/>
                  </a:rPr>
                  <a:t>WHAT YOU </a:t>
                </a:r>
              </a:p>
              <a:p>
                <a:pPr algn="ctr" defTabSz="1371600"/>
                <a:r>
                  <a:rPr lang="en-ZA" sz="2100" b="1" i="1" dirty="0">
                    <a:solidFill>
                      <a:prstClr val="black"/>
                    </a:solidFill>
                    <a:latin typeface="Gill Sans"/>
                    <a:cs typeface="Arial" pitchFamily="34" charset="0" panose="020B0604020202020204"/>
                  </a:rPr>
                  <a:t>ARE GOOD AT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58233" y="4489956"/>
                <a:ext cx="11448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71600"/>
                <a:r>
                  <a:rPr lang="en-ZA" sz="2100" b="1" i="1" dirty="0">
                    <a:solidFill>
                      <a:prstClr val="black"/>
                    </a:solidFill>
                    <a:latin typeface="Arial" pitchFamily="34" charset="0" panose="020B0604020202020204"/>
                    <a:cs typeface="Arial" pitchFamily="34" charset="0" panose="020B0604020202020204"/>
                  </a:rPr>
                  <a:t>WHAT </a:t>
                </a:r>
              </a:p>
              <a:p>
                <a:pPr algn="ctr" defTabSz="1371600"/>
                <a:r>
                  <a:rPr lang="en-ZA" sz="2100" b="1" i="1" dirty="0">
                    <a:solidFill>
                      <a:prstClr val="black"/>
                    </a:solidFill>
                    <a:latin typeface="Arial" pitchFamily="34" charset="0" panose="020B0604020202020204"/>
                    <a:cs typeface="Arial" pitchFamily="34" charset="0" panose="020B0604020202020204"/>
                  </a:rPr>
                  <a:t>PAYS WELL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52713" y="2150334"/>
                <a:ext cx="86908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71600"/>
                <a:r>
                  <a:rPr lang="en-ZA" sz="2100" b="1" i="1" dirty="0">
                    <a:solidFill>
                      <a:prstClr val="black"/>
                    </a:solidFill>
                    <a:latin typeface="Gill Sans"/>
                    <a:cs typeface="Arial" pitchFamily="34" charset="0" panose="020B0604020202020204"/>
                  </a:rPr>
                  <a:t>WHAT </a:t>
                </a:r>
              </a:p>
              <a:p>
                <a:pPr algn="ctr" defTabSz="1371600"/>
                <a:r>
                  <a:rPr lang="en-ZA" sz="2100" b="1" i="1" dirty="0">
                    <a:solidFill>
                      <a:prstClr val="black"/>
                    </a:solidFill>
                    <a:latin typeface="Gill Sans"/>
                    <a:cs typeface="Arial" pitchFamily="34" charset="0" panose="020B0604020202020204"/>
                  </a:rPr>
                  <a:t>YOU LOVE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2490" y="-1372"/>
            <a:ext cx="18275968" cy="2068116"/>
            <a:chOff x="12032" y="1422400"/>
            <a:chExt cx="18275968" cy="2068116"/>
          </a:xfrm>
        </p:grpSpPr>
        <p:sp>
          <p:nvSpPr>
            <p:cNvPr id="30" name="Google Shape;193;p9"/>
            <p:cNvSpPr/>
            <p:nvPr/>
          </p:nvSpPr>
          <p:spPr>
            <a:xfrm>
              <a:off x="12032" y="1422400"/>
              <a:ext cx="18275968" cy="2068116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4487333" y="2148681"/>
              <a:ext cx="1314026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lang="en-US" sz="4000" dirty="0">
                  <a:solidFill>
                    <a:srgbClr val="FFFFFF"/>
                  </a:solidFill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T</a:t>
              </a:r>
              <a:r>
                <a:rPr lang="en-ZA" sz="4000" dirty="0">
                  <a:solidFill>
                    <a:srgbClr val="FFFFFF"/>
                  </a:solidFill>
                  <a:latin typeface="Arial" pitchFamily="34" charset="0" panose="020B0604020202020204"/>
                  <a:ea typeface="Ubuntu"/>
                  <a:cs typeface="Arial" pitchFamily="34" charset="0" panose="020B0604020202020204"/>
                  <a:sym typeface="Ubuntu"/>
                </a:rPr>
                <a:t>HE SWEET SPOT</a:t>
              </a:r>
              <a:endParaRPr kumimoji="0" lang="en-ZA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Ubuntu"/>
                <a:cs typeface="Arial" pitchFamily="34" charset="0" panose="020B0604020202020204"/>
                <a:sym typeface="Ubuntu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00" y="-20127"/>
            <a:ext cx="18275969" cy="1284171"/>
            <a:chOff x="0" y="-59245"/>
            <a:chExt cx="18275968" cy="2097871"/>
          </a:xfrm>
        </p:grpSpPr>
        <p:grpSp>
          <p:nvGrpSpPr>
            <p:cNvPr id="7" name="Google Shape;115;p2"/>
            <p:cNvGrpSpPr/>
            <p:nvPr/>
          </p:nvGrpSpPr>
          <p:grpSpPr>
            <a:xfrm>
              <a:off x="0" y="-59245"/>
              <a:ext cx="18275968" cy="2097871"/>
              <a:chOff x="0" y="0"/>
              <a:chExt cx="19330988" cy="2797160"/>
            </a:xfrm>
          </p:grpSpPr>
          <p:sp>
            <p:nvSpPr>
              <p:cNvPr id="9" name="Google Shape;116;p2"/>
              <p:cNvSpPr/>
              <p:nvPr/>
            </p:nvSpPr>
            <p:spPr>
              <a:xfrm>
                <a:off x="0" y="0"/>
                <a:ext cx="19330988" cy="2757487"/>
              </a:xfrm>
              <a:prstGeom prst="rect">
                <a:avLst/>
              </a:prstGeom>
              <a:solidFill>
                <a:srgbClr val="EF7100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defTabSz="914490"/>
                <a:endParaRPr sz="1800" dirty="0"/>
              </a:p>
            </p:txBody>
          </p:sp>
          <p:sp>
            <p:nvSpPr>
              <p:cNvPr id="10" name="Google Shape;117;p2"/>
              <p:cNvSpPr txBox="1"/>
              <p:nvPr/>
            </p:nvSpPr>
            <p:spPr>
              <a:xfrm>
                <a:off x="1893095" y="1741289"/>
                <a:ext cx="9358312" cy="1055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>
                <a:spAutoFit/>
              </a:bodyPr>
              <a:lstStyle/>
              <a:p>
                <a:pPr defTabSz="914490">
                  <a:lnSpc>
                    <a:spcPct val="139955"/>
                  </a:lnSpc>
                </a:pPr>
                <a:endParaRPr sz="225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Google Shape;118;p2"/>
            <p:cNvSpPr txBox="1"/>
            <p:nvPr/>
          </p:nvSpPr>
          <p:spPr>
            <a:xfrm>
              <a:off x="634738" y="223451"/>
              <a:ext cx="17373600" cy="126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>
              <a:spAutoFit/>
            </a:bodyPr>
            <a:lstStyle/>
            <a:p>
              <a:pPr algn="r" defTabSz="914490">
                <a:lnSpc>
                  <a:spcPct val="140000"/>
                </a:lnSpc>
              </a:pPr>
              <a:r>
                <a:rPr lang="en-US" sz="3600" b="1" dirty="0">
                  <a:solidFill>
                    <a:schemeClr val="tx1"/>
                  </a:solidFill>
                </a:rPr>
                <a:t>sefa’s Operating Model, Distribution Channels &amp; Products</a:t>
              </a:r>
            </a:p>
          </p:txBody>
        </p:sp>
      </p:grpSp>
      <p:pic>
        <p:nvPicPr>
          <p:cNvPr id="2" name="Picture 1" descr="Graphical user interface&#10;&#10;Description automatically generated with low confidence"/>
          <p:cNvPicPr>
            <a:picLocks noChangeAspect="1"/>
          </p:cNvPicPr>
          <p:nvPr/>
        </p:nvPicPr>
        <p:blipFill>
          <a:blip r:embed="rId1"/>
          <a:srcRect b="900"/>
          <a:stretch/>
        </p:blipFill>
        <p:spPr>
          <a:xfrm>
            <a:off x="1362392" y="1890420"/>
            <a:ext cx="14240462" cy="80087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15;p2"/>
          <p:cNvGrpSpPr/>
          <p:nvPr/>
        </p:nvGrpSpPr>
        <p:grpSpPr>
          <a:xfrm>
            <a:off x="0" y="-35399"/>
            <a:ext cx="9262533" cy="10322395"/>
            <a:chOff x="0" y="0"/>
            <a:chExt cx="19330988" cy="2757487"/>
          </a:xfrm>
        </p:grpSpPr>
        <p:sp>
          <p:nvSpPr>
            <p:cNvPr id="12" name="Google Shape;116;p2"/>
            <p:cNvSpPr/>
            <p:nvPr/>
          </p:nvSpPr>
          <p:spPr>
            <a:xfrm>
              <a:off x="0" y="0"/>
              <a:ext cx="19330988" cy="2757487"/>
            </a:xfrm>
            <a:prstGeom prst="rect">
              <a:avLst/>
            </a:prstGeom>
            <a:solidFill>
              <a:srgbClr val="EF710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defTabSz="914445"/>
              <a:endParaRPr>
                <a:ea typeface="+mn-ea"/>
              </a:endParaRPr>
            </a:p>
          </p:txBody>
        </p:sp>
        <p:sp>
          <p:nvSpPr>
            <p:cNvPr id="13" name="Google Shape;117;p2"/>
            <p:cNvSpPr txBox="1"/>
            <p:nvPr/>
          </p:nvSpPr>
          <p:spPr>
            <a:xfrm>
              <a:off x="1893095" y="1741290"/>
              <a:ext cx="9358312" cy="900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>
              <a:spAutoFit/>
            </a:bodyPr>
            <a:lstStyle/>
            <a:p>
              <a:pPr defTabSz="914445">
                <a:lnSpc>
                  <a:spcPct val="139955"/>
                </a:lnSpc>
              </a:pPr>
              <a:endParaRPr sz="225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64666" y="1231899"/>
            <a:ext cx="7958667" cy="7823201"/>
            <a:chOff x="11656837" y="1599371"/>
            <a:chExt cx="6417734" cy="6723335"/>
          </a:xfrm>
        </p:grpSpPr>
        <p:sp>
          <p:nvSpPr>
            <p:cNvPr id="7" name="Google Shape;101;p1"/>
            <p:cNvSpPr/>
            <p:nvPr/>
          </p:nvSpPr>
          <p:spPr>
            <a:xfrm>
              <a:off x="11656837" y="1599371"/>
              <a:ext cx="6417734" cy="6723335"/>
            </a:xfrm>
            <a:prstGeom prst="flowChartConnector">
              <a:avLst/>
            </a:prstGeom>
            <a:solidFill>
              <a:schemeClr val="lt1">
                <a:alpha val="98000"/>
              </a:schemeClr>
            </a:solidFill>
            <a:ln w="25400" cap="flat" cmpd="sng">
              <a:solidFill>
                <a:srgbClr val="EF7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  <p:sp>
          <p:nvSpPr>
            <p:cNvPr id="8" name="Google Shape;134;p3"/>
            <p:cNvSpPr txBox="1"/>
            <p:nvPr/>
          </p:nvSpPr>
          <p:spPr>
            <a:xfrm>
              <a:off x="11956392" y="4603931"/>
              <a:ext cx="5939392" cy="529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 panose="020B0604020202020204"/>
                <a:buNone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EF7100"/>
                  </a:solidFill>
                  <a:effectLst/>
                  <a:uLnTx/>
                  <a:uFillTx/>
                  <a:latin typeface="Arial" pitchFamily="34" charset="0" panose="020B0604020202020204"/>
                  <a:ea typeface="Arial" pitchFamily="34" charset="0" panose="020B0604020202020204"/>
                  <a:cs typeface="Arial" pitchFamily="34" charset="0" panose="020B0604020202020204"/>
                  <a:sym typeface="Arial" pitchFamily="34" charset="0" panose="020B0604020202020204"/>
                </a:rPr>
                <a:t>DIRECT LENDING </a:t>
              </a:r>
              <a:r>
                <a:rPr lang="en-US" sz="4000" dirty="0">
                  <a:solidFill>
                    <a:srgbClr val="EF7100"/>
                  </a:solidFill>
                </a:rPr>
                <a:t>PRODUCTS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 panose="020B0604020202020204"/>
                <a:cs typeface="Arial" pitchFamily="34" charset="0" panose="020B0604020202020204"/>
                <a:sym typeface="Arial" pitchFamily="34" charset="0" panose="020B0604020202020204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3;p9"/>
          <p:cNvSpPr/>
          <p:nvPr/>
        </p:nvSpPr>
        <p:spPr>
          <a:xfrm>
            <a:off x="12032" y="27701"/>
            <a:ext cx="18275968" cy="1045776"/>
          </a:xfrm>
          <a:prstGeom prst="rect">
            <a:avLst/>
          </a:prstGeom>
          <a:solidFill>
            <a:srgbClr val="EF7100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7" name="Title 1"/>
          <p:cNvSpPr>
            <a:spLocks noGrp="1" noEditPoints="1"/>
          </p:cNvSpPr>
          <p:nvPr>
            <p:ph type="title"/>
          </p:nvPr>
        </p:nvSpPr>
        <p:spPr>
          <a:xfrm>
            <a:off x="2997599" y="-112193"/>
            <a:ext cx="13492081" cy="1325563"/>
          </a:xfrm>
        </p:spPr>
        <p:txBody>
          <a:bodyPr vert="horz">
            <a:normAutofit/>
          </a:bodyPr>
          <a:lstStyle/>
          <a:p>
            <a:pPr algn="r"/>
            <a:r>
              <a:rPr lang="en-US" sz="4000" b="1" dirty="0">
                <a:latin typeface="+mn-lt"/>
                <a:ea typeface="+mn-ea"/>
                <a:cs typeface="Poppins" pitchFamily="2" charset="0" panose="02000000000000000000"/>
              </a:rPr>
              <a:t>Direct Lending Products</a:t>
            </a:r>
            <a:endParaRPr lang="en-ZA" sz="4000" b="1" dirty="0">
              <a:latin typeface="+mn-lt"/>
              <a:ea typeface="+mn-ea"/>
              <a:cs typeface="Poppins" pitchFamily="2" charset="0" panose="02000000000000000000"/>
            </a:endParaRPr>
          </a:p>
        </p:txBody>
      </p:sp>
      <p:sp>
        <p:nvSpPr>
          <p:cNvPr id="10" name="Content Placeholder 1"/>
          <p:cNvSpPr>
            <a:spLocks noGrp="1" noEditPoints="1"/>
          </p:cNvSpPr>
          <p:nvPr>
            <p:ph idx="1"/>
          </p:nvPr>
        </p:nvSpPr>
        <p:spPr>
          <a:xfrm>
            <a:off x="157158" y="1814519"/>
            <a:ext cx="8986841" cy="7932422"/>
          </a:xfrm>
        </p:spPr>
        <p:txBody>
          <a:bodyPr vert="horz" lIns="137160" tIns="68580" rIns="137160" bIns="6858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ISAs as the name implies should be fully secured and registered in </a:t>
            </a:r>
            <a:r>
              <a:rPr lang="en-GB" sz="1900" b="1" dirty="0" err="1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</a:t>
            </a:r>
            <a:r>
              <a:rPr lang="en-GB" sz="1900" dirty="0" err="1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’s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 name before the delivery of such assets to the client 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Such assets should also be fully insured by the client to the full value of the asset and ceded to </a:t>
            </a:r>
            <a:r>
              <a:rPr lang="en-GB" sz="19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before the client takes delivery of such assets.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For vehicles financed under ISA, the asset shall be installed with a tracking device at the expense of the client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tracking company shall note </a:t>
            </a:r>
            <a:r>
              <a:rPr lang="en-GB" sz="1900" b="1" dirty="0" err="1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</a:t>
            </a:r>
            <a:r>
              <a:rPr lang="en-GB" sz="1900" dirty="0" err="1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’s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 interest and give </a:t>
            </a:r>
            <a:r>
              <a:rPr lang="en-GB" sz="19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access to such tracking device for the recovery of the vehicle in the event of a default.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client also has an obligation to return to </a:t>
            </a:r>
            <a:r>
              <a:rPr lang="en-GB" sz="19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any asset that has been financed by </a:t>
            </a:r>
            <a:r>
              <a:rPr lang="en-GB" sz="19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in the event of the client having difficulty in amortising the loan.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sale of such asset by </a:t>
            </a:r>
            <a:r>
              <a:rPr lang="en-GB" sz="19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shall be used to either offset or reduce the outstanding amount. 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client is liable for the difference between the proceeds (net of selling costs) from the sale of such asset and the outstanding loan amount.</a:t>
            </a:r>
            <a:endParaRPr lang="en-US" sz="1900" dirty="0">
              <a:solidFill>
                <a:schemeClr val="tx1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37193" y="1208504"/>
            <a:ext cx="2760406" cy="610882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>
              <a:solidFill>
                <a:schemeClr val="bg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Asset Finance</a:t>
            </a:r>
          </a:p>
          <a:p>
            <a:pPr algn="ctr"/>
            <a:endParaRPr lang="en-ZA" sz="2000" u="sng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2" name="Content Placeholder 1"/>
          <p:cNvSpPr txBox="1"/>
          <p:nvPr/>
        </p:nvSpPr>
        <p:spPr>
          <a:xfrm>
            <a:off x="9511665" y="1876557"/>
            <a:ext cx="8343900" cy="7092315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900" dirty="0">
                <a:latin typeface="Arial" pitchFamily="34" charset="0" panose="020B0604020202020204"/>
                <a:cs typeface="Arial" pitchFamily="34" charset="0" panose="020B0604020202020204"/>
              </a:rPr>
              <a:t>The term loan can be used for </a:t>
            </a:r>
            <a:r>
              <a:rPr lang="en-GB" sz="1900" b="1" dirty="0">
                <a:latin typeface="Arial" pitchFamily="34" charset="0" panose="020B0604020202020204"/>
                <a:cs typeface="Arial" pitchFamily="34" charset="0" panose="020B0604020202020204"/>
              </a:rPr>
              <a:t>moveable assets or other working capital expenditures</a:t>
            </a:r>
            <a:r>
              <a:rPr lang="en-GB" sz="1900" dirty="0">
                <a:latin typeface="Arial" pitchFamily="34" charset="0" panose="020B0604020202020204"/>
                <a:cs typeface="Arial" pitchFamily="34" charset="0" panose="020B0604020202020204"/>
              </a:rPr>
              <a:t> such as labour costs</a:t>
            </a:r>
            <a:br>
              <a:rPr lang="en-GB" sz="1900" dirty="0">
                <a:latin typeface="Arial" pitchFamily="34" charset="0" panose="020B0604020202020204"/>
                <a:cs typeface="Arial" pitchFamily="34" charset="0" panose="020B0604020202020204"/>
              </a:rPr>
            </a:br>
            <a:r>
              <a:rPr lang="en-GB" sz="1900" dirty="0">
                <a:latin typeface="Arial" pitchFamily="34" charset="0" panose="020B0604020202020204"/>
                <a:cs typeface="Arial" pitchFamily="34" charset="0" panose="020B0604020202020204"/>
              </a:rPr>
              <a:t>Unlike asset financing, term loans are used to </a:t>
            </a:r>
            <a:r>
              <a:rPr lang="en-GB" sz="1900" b="1" dirty="0">
                <a:latin typeface="Arial" pitchFamily="34" charset="0" panose="020B0604020202020204"/>
                <a:cs typeface="Arial" pitchFamily="34" charset="0" panose="020B0604020202020204"/>
              </a:rPr>
              <a:t>acquire moveable assets that cannot be identified by means of serial numbers </a:t>
            </a:r>
            <a:r>
              <a:rPr lang="en-GB" sz="1900" dirty="0">
                <a:latin typeface="Arial" pitchFamily="34" charset="0" panose="020B0604020202020204"/>
                <a:cs typeface="Arial" pitchFamily="34" charset="0" panose="020B0604020202020204"/>
              </a:rPr>
              <a:t>(e.g. office furniture, fixtures, and </a:t>
            </a:r>
            <a:r>
              <a:rPr lang="en-ZA" sz="1900" dirty="0">
                <a:latin typeface="Arial" pitchFamily="34" charset="0" panose="020B0604020202020204"/>
                <a:cs typeface="Arial" pitchFamily="34" charset="0" panose="020B0604020202020204"/>
              </a:rPr>
              <a:t>fittings, etc)</a:t>
            </a:r>
          </a:p>
          <a:p>
            <a:pPr>
              <a:lnSpc>
                <a:spcPct val="200000"/>
              </a:lnSpc>
            </a:pPr>
            <a:r>
              <a:rPr lang="en-GB" sz="1900" dirty="0">
                <a:latin typeface="Arial" pitchFamily="34" charset="0" panose="020B0604020202020204"/>
                <a:cs typeface="Arial" pitchFamily="34" charset="0" panose="020B0604020202020204"/>
              </a:rPr>
              <a:t>The purpose of the loan is to finance longer-term working capital requirements, specific capital acquisition, and/or business expansion projects</a:t>
            </a:r>
          </a:p>
          <a:p>
            <a:pPr>
              <a:lnSpc>
                <a:spcPct val="200000"/>
              </a:lnSpc>
            </a:pPr>
            <a:r>
              <a:rPr lang="en-GB" sz="1900" dirty="0">
                <a:latin typeface="Arial" pitchFamily="34" charset="0" panose="020B0604020202020204"/>
                <a:cs typeface="Arial" pitchFamily="34" charset="0" panose="020B0604020202020204"/>
              </a:rPr>
              <a:t>The useful life of the asset to be financed as well as the cash flow projections are used as a guideline in determining the tenure for a term loan facility</a:t>
            </a:r>
            <a:endParaRPr lang="en-ZA" sz="19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GB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ZA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ZA" sz="1600" b="1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ZA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GB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GB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ZA" sz="1600" b="1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885825" lvl="1" indent="-285750">
              <a:lnSpc>
                <a:spcPct val="200000"/>
              </a:lnSpc>
            </a:pPr>
            <a:endParaRPr lang="en-ZA" sz="1600" b="1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885825" lvl="1" indent="-285750">
              <a:lnSpc>
                <a:spcPct val="200000"/>
              </a:lnSpc>
            </a:pPr>
            <a:r>
              <a:rPr lang="en-ZA" sz="1600" b="1" dirty="0">
                <a:latin typeface="Arial" pitchFamily="34" charset="0" panose="020B0604020202020204"/>
                <a:cs typeface="Arial" pitchFamily="34" charset="0" panose="020B0604020202020204"/>
              </a:rPr>
              <a:t> </a:t>
            </a:r>
          </a:p>
          <a:p>
            <a:pPr marL="1285875" lvl="1" indent="-685800">
              <a:lnSpc>
                <a:spcPct val="200000"/>
              </a:lnSpc>
            </a:pPr>
            <a:endParaRPr lang="en-GB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200000"/>
              </a:lnSpc>
            </a:pPr>
            <a:endParaRPr lang="en-GB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200000"/>
              </a:lnSpc>
            </a:pPr>
            <a:endParaRPr lang="en-US" sz="1600" dirty="0"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200000"/>
              </a:lnSpc>
            </a:pPr>
            <a:endParaRPr lang="en-ZA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200000"/>
              </a:lnSpc>
            </a:pPr>
            <a:endParaRPr lang="en-ZA" sz="16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200000"/>
              </a:lnSpc>
            </a:pPr>
            <a:endParaRPr lang="en-US" sz="1600" dirty="0"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1285875" lvl="1" indent="-685800">
              <a:lnSpc>
                <a:spcPct val="200000"/>
              </a:lnSpc>
            </a:pPr>
            <a:endParaRPr lang="en-US" sz="1600" dirty="0"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US" sz="1600" dirty="0"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US" sz="1600" dirty="0"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US" sz="1600" dirty="0"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200000"/>
              </a:lnSpc>
            </a:pPr>
            <a:endParaRPr lang="en-US" sz="1600" dirty="0"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743639" y="1169576"/>
            <a:ext cx="2760406" cy="610882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50000"/>
              </a:lnSpc>
              <a:buNone/>
            </a:pPr>
            <a:endParaRPr lang="en-ZA" sz="2000" b="1" dirty="0">
              <a:solidFill>
                <a:schemeClr val="bg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Term Loans</a:t>
            </a:r>
          </a:p>
          <a:p>
            <a:endParaRPr lang="en-ZA" sz="2000" u="sng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3;p9"/>
          <p:cNvSpPr/>
          <p:nvPr/>
        </p:nvSpPr>
        <p:spPr>
          <a:xfrm>
            <a:off x="-4901" y="-278341"/>
            <a:ext cx="18275968" cy="1045776"/>
          </a:xfrm>
          <a:prstGeom prst="rect">
            <a:avLst/>
          </a:prstGeom>
          <a:solidFill>
            <a:srgbClr val="EF7100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7" name="Title 1"/>
          <p:cNvSpPr>
            <a:spLocks noGrp="1" noEditPoints="1"/>
          </p:cNvSpPr>
          <p:nvPr>
            <p:ph type="title"/>
          </p:nvPr>
        </p:nvSpPr>
        <p:spPr>
          <a:xfrm>
            <a:off x="518160" y="-470931"/>
            <a:ext cx="17160240" cy="1325563"/>
          </a:xfrm>
        </p:spPr>
        <p:txBody>
          <a:bodyPr vert="horz">
            <a:normAutofit/>
          </a:bodyPr>
          <a:lstStyle/>
          <a:p>
            <a:pPr algn="r"/>
            <a:r>
              <a:rPr lang="en-US" sz="4000" b="1" dirty="0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Direct Lending Products…</a:t>
            </a:r>
            <a:r>
              <a:rPr lang="en-US" sz="4000" b="1" dirty="0" err="1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cont</a:t>
            </a:r>
            <a:endParaRPr lang="en-ZA" sz="4000" b="1" dirty="0">
              <a:latin typeface="Arial" pitchFamily="34" charset="0" panose="020B0604020202020204"/>
              <a:ea typeface="+mn-ea"/>
              <a:cs typeface="Arial" pitchFamily="34" charset="0" panose="020B0604020202020204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967784" y="963892"/>
            <a:ext cx="5420951" cy="67436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>
              <a:solidFill>
                <a:schemeClr val="bg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Revolving Loans</a:t>
            </a:r>
          </a:p>
          <a:p>
            <a:endParaRPr lang="en-ZA" sz="2000" u="sng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3" name="Content Placeholder 1"/>
          <p:cNvSpPr txBox="1"/>
          <p:nvPr/>
        </p:nvSpPr>
        <p:spPr>
          <a:xfrm>
            <a:off x="9072566" y="2071654"/>
            <a:ext cx="8829675" cy="6958046"/>
          </a:xfrm>
          <a:prstGeom prst="rect">
            <a:avLst/>
          </a:prstGeom>
          <a:noFill/>
        </p:spPr>
        <p:txBody>
          <a:bodyPr vert="horz" lIns="137160" tIns="68580" rIns="137160" bIns="685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This product is available to </a:t>
            </a:r>
            <a:r>
              <a:rPr lang="en-GB" sz="1900" b="1" dirty="0" err="1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</a:t>
            </a:r>
            <a:r>
              <a:rPr lang="en-GB" sz="1900" dirty="0" err="1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’s</a:t>
            </a: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 clients to facilitate short-term capital requirements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capital repayments plus interest are structured in relation to the cash flow projections of the borrower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loan duration of such nature shall be a maximum of 36 months and reviewed every 12 months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This is a line of credit whereby an enterprise is allowed to use the funds as and when they are needed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It is usually used for clients who have contracts with a predetermined lifespan and monetary value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Revolving credit facilities are mainly used for operating purposes and the loan amount vary from month to month depending on the client’s current </a:t>
            </a:r>
            <a:r>
              <a:rPr lang="en-ZA" sz="19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cash flow needs</a:t>
            </a:r>
          </a:p>
          <a:p>
            <a:pPr rtl="0">
              <a:lnSpc>
                <a:spcPct val="150000"/>
              </a:lnSpc>
            </a:pPr>
            <a:endParaRPr lang="en-US" sz="1600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71460" y="897243"/>
            <a:ext cx="5420951" cy="67436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>
              <a:solidFill>
                <a:schemeClr val="bg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Bridging Loans/Contract Finance</a:t>
            </a:r>
          </a:p>
          <a:p>
            <a:endParaRPr lang="en-ZA" sz="2000" u="sng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5" name="Content Placeholder 1"/>
          <p:cNvSpPr txBox="1"/>
          <p:nvPr/>
        </p:nvSpPr>
        <p:spPr>
          <a:xfrm>
            <a:off x="289584" y="1767990"/>
            <a:ext cx="8054316" cy="8118961"/>
          </a:xfrm>
          <a:prstGeom prst="rect">
            <a:avLst/>
          </a:prstGeom>
          <a:noFill/>
        </p:spPr>
        <p:txBody>
          <a:bodyPr vert="horz" lIns="137160" tIns="68580" rIns="137160" bIns="685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This product is for businesses that do not have sufficient capital to fulfil their tenders or purchase orders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This is a short-term loan that is provided to an enterprise to finance working capital such as stock and/or operating overheads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Depending on the nature of the transaction, the documentation required for the assessment of such transactions may not require a business plan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The client shall obtain a cession of payment in favour of </a:t>
            </a:r>
            <a:r>
              <a:rPr lang="en-GB" sz="17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where possible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However, in the absence of a cession of payment in favour of </a:t>
            </a:r>
            <a:r>
              <a:rPr lang="en-GB" sz="17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</a:t>
            </a: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. The client is expected to confirm the following undertaking: 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joint bank account, where applicable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under no circumstance shall the banking details on the contract change without prior notification of the financier</a:t>
            </a:r>
          </a:p>
          <a:p>
            <a:pPr lvl="1">
              <a:lnSpc>
                <a:spcPct val="150000"/>
              </a:lnSpc>
              <a:buFont typeface="Courier New" pitchFamily="49" charset="0" panose="02070309020205020404"/>
              <a:buChar char="o"/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that they shall supply a progress report on the completion status of the contract on a monthly basis or when requested by </a:t>
            </a:r>
            <a:r>
              <a:rPr lang="en-GB" sz="17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</a:t>
            </a:r>
            <a:endParaRPr lang="en-GB" sz="1700" dirty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In the event of failing to secure the above, </a:t>
            </a:r>
            <a:r>
              <a:rPr lang="en-GB" sz="1700" b="1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sefa</a:t>
            </a: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 shall use its discretion on whether to approve or decline the transaction</a:t>
            </a:r>
            <a:endParaRPr lang="en-ZA" sz="1700" dirty="0">
              <a:solidFill>
                <a:schemeClr val="tx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It is compulsory that all contracts are verified in terms of its authenticity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0000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Telephonic verifications are not acceptable.</a:t>
            </a:r>
            <a:endParaRPr lang="en-US" sz="1700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3;p9"/>
          <p:cNvSpPr/>
          <p:nvPr/>
        </p:nvSpPr>
        <p:spPr>
          <a:xfrm>
            <a:off x="-4901" y="-278341"/>
            <a:ext cx="18275968" cy="1045776"/>
          </a:xfrm>
          <a:prstGeom prst="rect">
            <a:avLst/>
          </a:prstGeom>
          <a:solidFill>
            <a:srgbClr val="EF7100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 panose="020B0604020202020204"/>
              <a:buNone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7" name="Title 1"/>
          <p:cNvSpPr>
            <a:spLocks noGrp="1" noEditPoints="1"/>
          </p:cNvSpPr>
          <p:nvPr>
            <p:ph type="title"/>
          </p:nvPr>
        </p:nvSpPr>
        <p:spPr>
          <a:xfrm>
            <a:off x="4109122" y="-470931"/>
            <a:ext cx="10515600" cy="1325563"/>
          </a:xfrm>
        </p:spPr>
        <p:txBody>
          <a:bodyPr vert="horz">
            <a:normAutofit/>
          </a:bodyPr>
          <a:lstStyle/>
          <a:p>
            <a:pPr algn="r"/>
            <a:r>
              <a:rPr lang="en-US" sz="4000" b="1" dirty="0">
                <a:latin typeface="Arial" pitchFamily="34" charset="0" panose="020B0604020202020204"/>
                <a:ea typeface="+mn-ea"/>
                <a:cs typeface="Arial" pitchFamily="34" charset="0" panose="020B0604020202020204"/>
              </a:rPr>
              <a:t>Eligibility </a:t>
            </a:r>
            <a:endParaRPr lang="en-ZA" sz="4000" b="1" dirty="0">
              <a:latin typeface="Arial" pitchFamily="34" charset="0" panose="020B0604020202020204"/>
              <a:ea typeface="+mn-ea"/>
              <a:cs typeface="Arial" pitchFamily="34" charset="0" panose="020B0604020202020204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967784" y="963892"/>
            <a:ext cx="5420951" cy="67436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>
              <a:solidFill>
                <a:schemeClr val="bg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Exclusions</a:t>
            </a:r>
          </a:p>
          <a:p>
            <a:endParaRPr lang="en-ZA" sz="2000" u="sng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3" name="Content Placeholder 1"/>
          <p:cNvSpPr txBox="1"/>
          <p:nvPr/>
        </p:nvSpPr>
        <p:spPr>
          <a:xfrm>
            <a:off x="8929689" y="1985928"/>
            <a:ext cx="8829675" cy="7476024"/>
          </a:xfrm>
          <a:prstGeom prst="rect">
            <a:avLst/>
          </a:prstGeom>
          <a:noFill/>
        </p:spPr>
        <p:txBody>
          <a:bodyPr vert="horz" lIns="137160" tIns="68580" rIns="137160" bIns="685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ZA" sz="1800" b="1" dirty="0">
                <a:latin typeface="Arial" pitchFamily="34" charset="0" panose="020B0604020202020204"/>
                <a:cs typeface="Arial" pitchFamily="34" charset="0" panose="020B0604020202020204"/>
              </a:rPr>
              <a:t>Speculative real estate</a:t>
            </a:r>
            <a:r>
              <a:rPr lang="en-ZA" sz="1800" dirty="0">
                <a:latin typeface="Arial" pitchFamily="34" charset="0" panose="020B0604020202020204"/>
                <a:cs typeface="Arial" pitchFamily="34" charset="0" panose="020B0604020202020204"/>
              </a:rPr>
              <a:t> - 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refers to the buying of property with the hopes of reselling it at a higher price in the near future</a:t>
            </a:r>
            <a:endParaRPr lang="en-ZA" sz="1800" dirty="0"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People under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debt review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, or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unrehabilitated insolvents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, as well as businesses under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business rescue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or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liquidation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Entities/individuals whose primary business involves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arms and ammunition-related transactions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Entities operating in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morally reprehensive sectors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as defined by the Department of Trade Industry and Competition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Entities involved in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labour-broking activities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Business relationships/transactions that transgress tax, accounting, regulatory requirements, and environmental legislation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Individuals and entities listed on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sefa 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and IDC as well as other DFI’s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Delinquency registers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as well as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National Treasury Supplier restricted database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Acquisition of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loss-making businesses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without prospects of financial sustainability</a:t>
            </a:r>
            <a:r>
              <a:rPr lang="en-ZA" sz="1800" b="1" dirty="0">
                <a:latin typeface="Arial" pitchFamily="34" charset="0" panose="020B0604020202020204"/>
                <a:cs typeface="Arial" pitchFamily="34" charset="0" panose="020B0604020202020204"/>
              </a:rPr>
              <a:t> </a:t>
            </a:r>
            <a:endParaRPr lang="en-ZA" sz="1800" dirty="0">
              <a:latin typeface="Arial" pitchFamily="34" charset="0" panose="020B0604020202020204"/>
              <a:ea typeface="Calibri" pitchFamily="34" charset="0" panose="020F0502020204030204"/>
              <a:cs typeface="Arial" pitchFamily="34" charset="0" panose="020B0604020202020204"/>
            </a:endParaRPr>
          </a:p>
          <a:p>
            <a:pPr rtl="0">
              <a:lnSpc>
                <a:spcPct val="150000"/>
              </a:lnSpc>
            </a:pPr>
            <a:endParaRPr lang="en-US" sz="1800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71460" y="897243"/>
            <a:ext cx="5420951" cy="674366"/>
          </a:xfrm>
          <a:prstGeom prst="roundRect">
            <a:avLst/>
          </a:prstGeom>
          <a:solidFill>
            <a:srgbClr val="8D21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>
              <a:solidFill>
                <a:schemeClr val="bg1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Eligibility Criteria</a:t>
            </a:r>
          </a:p>
          <a:p>
            <a:endParaRPr lang="en-ZA" sz="2000" u="sng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5" name="Content Placeholder 1"/>
          <p:cNvSpPr txBox="1"/>
          <p:nvPr/>
        </p:nvSpPr>
        <p:spPr>
          <a:xfrm>
            <a:off x="289584" y="1739415"/>
            <a:ext cx="8054316" cy="7476024"/>
          </a:xfrm>
          <a:prstGeom prst="rect">
            <a:avLst/>
          </a:prstGeom>
          <a:noFill/>
        </p:spPr>
        <p:txBody>
          <a:bodyPr vert="horz" lIns="137160" tIns="68580" rIns="137160" bIns="685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Natural Persons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: Applicants must be South African citizens, with valid South African identity documents; Naturalised South Africans as defined in terms of BBBEE Act no 53 of 2003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Juristic Persons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: legally constituted including sole traders with a fixed physical address, Partnerships, Cooperatives, Non-Profit Organisations that function as social enterprises, Close Corporations, Private Companies (PTY LTD), and Public Companies (LTD)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The financed operations must be conducted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within the borders of South Africa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Controlling interest of the business enterprise must be held by a South African citizen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with a valid South African identity document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The applicant shall ensure that the business maintains a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staff complement consisting of at least 95%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South African citizens with a valid South African identity document throughout the duration of the loan tenure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At least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one member/shareholder should be operationally involved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in the business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The project must demonstrate the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ability to generate the level of development impact as stated in the sefa Corporate Plan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such as job maintenance and or creation and economic empowerment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The business should be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sustainable and commercially viable with specific reference to loan repay-ability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 Risk-taking</a:t>
            </a:r>
            <a:r>
              <a:rPr lang="en-GB" sz="1800" dirty="0">
                <a:latin typeface="Arial" pitchFamily="34" charset="0" panose="020B0604020202020204"/>
                <a:cs typeface="Arial" pitchFamily="34" charset="0" panose="020B0604020202020204"/>
              </a:rPr>
              <a:t> by the entrepreneur which can be reflected in </a:t>
            </a:r>
            <a:r>
              <a:rPr lang="en-GB" sz="1800" b="1" dirty="0">
                <a:latin typeface="Arial" pitchFamily="34" charset="0" panose="020B0604020202020204"/>
                <a:cs typeface="Arial" pitchFamily="34" charset="0" panose="020B0604020202020204"/>
              </a:rPr>
              <a:t>their financial contribution, equity, and personal sureties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fa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ED7423"/>
        </a:solidFill>
        <a:ln>
          <a:noFill/>
        </a:ln>
      </a:spPr>
      <a:bodyPr spcFirstLastPara="1" wrap="square" lIns="91425" tIns="45700" rIns="91425" bIns="45700" anchor="t" anchorCtr="0">
        <a:spAutoFit/>
      </a:bodyPr>
      <a:lstStyle>
        <a:defPPr marL="0" marR="0" indent="0" algn="ctr" rtl="0">
          <a:spcBef>
            <a:spcPts val="0"/>
          </a:spcBef>
          <a:spcAft>
            <a:spcPts val="0"/>
          </a:spcAft>
          <a:buNone/>
          <a:defRPr sz="2100">
            <a:solidFill>
              <a:schemeClr val="dk1"/>
            </a:solidFill>
            <a:latin typeface="Calibri"/>
            <a:ea typeface="Calibri"/>
            <a:cs typeface="Calibri"/>
            <a:sym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fa theme" id="{112329EE-08A2-41B1-9C1F-9CF57E500801}" vid="{121CB984-1C89-44EB-8405-56EFA96433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F70F86363CE49B56AA1EC5D0CED7D" ma:contentTypeVersion="13" ma:contentTypeDescription="Create a new document." ma:contentTypeScope="" ma:versionID="9ff352290ca1b9a3228f1e0199bd4ec0">
  <xsd:schema xmlns:xsd="http://www.w3.org/2001/XMLSchema" xmlns:xs="http://www.w3.org/2001/XMLSchema" xmlns:p="http://schemas.microsoft.com/office/2006/metadata/properties" xmlns:ns3="e2edea92-36b3-412f-9934-611a6e1d27ee" xmlns:ns4="d57b2e91-5b1f-4212-88d2-bdefbf4fbc83" targetNamespace="http://schemas.microsoft.com/office/2006/metadata/properties" ma:root="true" ma:fieldsID="ddd05ed63103eaa7346fed5af55ff8ae" ns3:_="" ns4:_="">
    <xsd:import namespace="e2edea92-36b3-412f-9934-611a6e1d27ee"/>
    <xsd:import namespace="d57b2e91-5b1f-4212-88d2-bdefbf4fbc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dea92-36b3-412f-9934-611a6e1d2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2e91-5b1f-4212-88d2-bdefbf4fbc8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2006F-08EA-4030-BA57-EB61B29E9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DC0EAD-9767-4E00-A790-24DE37ABDBA4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e2edea92-36b3-412f-9934-611a6e1d2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57b2e91-5b1f-4212-88d2-bdefbf4fbc83"/>
  </ds:schemaRefs>
</ds:datastoreItem>
</file>

<file path=customXml/itemProps3.xml><?xml version="1.0" encoding="utf-8"?>
<ds:datastoreItem xmlns:ds="http://schemas.openxmlformats.org/officeDocument/2006/customXml" ds:itemID="{6C083D5D-5EDD-4F41-BF55-AFE6DDB23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edea92-36b3-412f-9934-611a6e1d27ee"/>
    <ds:schemaRef ds:uri="d57b2e91-5b1f-4212-88d2-bdefbf4fb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34695</TotalTime>
  <Words>2636</Words>
  <Application>Microsoft Office PowerPoint</Application>
  <PresentationFormat>Custom</PresentationFormat>
  <Paragraphs>339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GillSans</vt:lpstr>
      <vt:lpstr>Arial</vt:lpstr>
      <vt:lpstr>Futura Lt BT</vt:lpstr>
      <vt:lpstr>Calibri</vt:lpstr>
      <vt:lpstr>Gill Sans</vt:lpstr>
      <vt:lpstr>Gill Sans MT Pro Medium</vt:lpstr>
      <vt:lpstr>Poppins</vt:lpstr>
      <vt:lpstr>Courier New</vt:lpstr>
      <vt:lpstr>sefa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Lending Products</vt:lpstr>
      <vt:lpstr>Direct Lending Products…cont</vt:lpstr>
      <vt:lpstr>Eligibility </vt:lpstr>
      <vt:lpstr>PowerPoint Presentation</vt:lpstr>
      <vt:lpstr>Township and Rural Entrepreneurship Programme (TREP) </vt:lpstr>
      <vt:lpstr>Township and Rural Entrepreneurship Programme - continued</vt:lpstr>
      <vt:lpstr>Amavulandlela Funding Scheme</vt:lpstr>
      <vt:lpstr>PowerPoint Presentation</vt:lpstr>
      <vt:lpstr>Small Enterprise Manufacturing Support Programme</vt:lpstr>
      <vt:lpstr>PowerPoint Presentation</vt:lpstr>
      <vt:lpstr>PowerPoint Presentation</vt:lpstr>
      <vt:lpstr>Application Checklist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Vhongani Shumba</dc:creator>
  <cp:lastModifiedBy>Bantu Ndik</cp:lastModifiedBy>
  <cp:revision>68</cp:revision>
  <dcterms:created xsi:type="dcterms:W3CDTF">2006-08-16T00:00:00Z</dcterms:created>
  <dcterms:modified xsi:type="dcterms:W3CDTF">2024-06-26T15:18:03Z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0x0101004DEF70F86363CE49B56AA1EC5D0CED7D</vt:lpwstr>
  </property>
</Properties>
</file>